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9"/>
  </p:notes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2AF7E-3634-4A7E-94C8-B73EEB477DA6}" type="datetimeFigureOut">
              <a:rPr lang="en-US" smtClean="0"/>
              <a:t>1/28/2021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10BE2-E5CB-458F-BD56-FC4D303A01B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0BE2-E5CB-458F-BD56-FC4D303A01BF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754109-DC4C-4365-B778-AE9F3ED79A97}" type="datetimeFigureOut">
              <a:rPr lang="en-US" smtClean="0"/>
              <a:pPr/>
              <a:t>1/28/2021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098366-FB46-4F7F-872D-97A5AF673CE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Eighteenth Century Novels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10429916" y="1857364"/>
            <a:ext cx="2228888" cy="185261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358246" cy="485778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IN" b="1" dirty="0" smtClean="0"/>
              <a:t>After the disruption and change of 17</a:t>
            </a:r>
            <a:r>
              <a:rPr lang="en-IN" b="1" baseline="30000" dirty="0" smtClean="0"/>
              <a:t>th</a:t>
            </a:r>
            <a:r>
              <a:rPr lang="en-IN" b="1" dirty="0" smtClean="0"/>
              <a:t> century, a desire for rational agreement, and increasing confidence mark the literary culture after 1688.</a:t>
            </a:r>
          </a:p>
          <a:p>
            <a:pPr>
              <a:lnSpc>
                <a:spcPct val="170000"/>
              </a:lnSpc>
            </a:pPr>
            <a:r>
              <a:rPr lang="en-IN" b="1" dirty="0" smtClean="0"/>
              <a:t>There were improvements in agriculture and industry, by trade with England’s overseas empire. </a:t>
            </a:r>
          </a:p>
          <a:p>
            <a:pPr>
              <a:lnSpc>
                <a:spcPct val="170000"/>
              </a:lnSpc>
            </a:pPr>
            <a:r>
              <a:rPr lang="en-IN" b="1" dirty="0" smtClean="0"/>
              <a:t>There was more leisure at home as Britannia dominated the far South Pacific, and literature gained a reading public.</a:t>
            </a:r>
          </a:p>
          <a:p>
            <a:pPr>
              <a:lnSpc>
                <a:spcPct val="170000"/>
              </a:lnSpc>
            </a:pPr>
            <a:r>
              <a:rPr lang="en-IN" b="1" dirty="0" smtClean="0"/>
              <a:t>It was a period of intellectual progress with greater emphasis upon reason and rationality, and is thus also known by the term, ‘The Age of Enlightenment’.</a:t>
            </a:r>
          </a:p>
          <a:p>
            <a:pPr>
              <a:lnSpc>
                <a:spcPct val="170000"/>
              </a:lnSpc>
            </a:pPr>
            <a:r>
              <a:rPr lang="en-IN" b="1" dirty="0" smtClean="0"/>
              <a:t>The success of the Glorious Revolution also ensured that the society was now bonded by an enlightened self – interest and the dual necessities of securing individual liberty and securing the individual rights.</a:t>
            </a:r>
          </a:p>
          <a:p>
            <a:pPr>
              <a:lnSpc>
                <a:spcPct val="170000"/>
              </a:lnSpc>
            </a:pPr>
            <a:r>
              <a:rPr lang="en-IN" b="1" dirty="0" smtClean="0"/>
              <a:t>Sir Isaac Newton (1642-1727) came up with his </a:t>
            </a:r>
            <a:r>
              <a:rPr lang="en-IN" b="1" i="1" dirty="0" smtClean="0"/>
              <a:t>Principia and </a:t>
            </a:r>
            <a:r>
              <a:rPr lang="en-IN" b="1" i="1" dirty="0" err="1" smtClean="0"/>
              <a:t>Opticks</a:t>
            </a:r>
            <a:r>
              <a:rPr lang="en-IN" b="1" i="1" dirty="0" smtClean="0"/>
              <a:t>, </a:t>
            </a:r>
            <a:r>
              <a:rPr lang="en-IN" b="1" dirty="0" smtClean="0"/>
              <a:t>also John Locke (1632-1704) and Anthony Ashley Cooper, his pupil provided an intellectual basis for the theories of politics</a:t>
            </a:r>
            <a:r>
              <a:rPr lang="en-IN" b="1" dirty="0"/>
              <a:t> </a:t>
            </a:r>
            <a:r>
              <a:rPr lang="en-IN" b="1" dirty="0" smtClean="0"/>
              <a:t>and religion</a:t>
            </a:r>
          </a:p>
          <a:p>
            <a:pPr>
              <a:lnSpc>
                <a:spcPct val="170000"/>
              </a:lnSpc>
            </a:pPr>
            <a:endParaRPr lang="en-IN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SOCIAL BACKGROUND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3"/>
            <a:ext cx="8286808" cy="5000660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The industrial revolution appears to have paved the way for the rise of the middle class.</a:t>
            </a:r>
          </a:p>
          <a:p>
            <a:r>
              <a:rPr lang="en-IN" dirty="0" smtClean="0"/>
              <a:t>Much of the 18</a:t>
            </a:r>
            <a:r>
              <a:rPr lang="en-IN" baseline="30000" dirty="0" smtClean="0"/>
              <a:t>th</a:t>
            </a:r>
            <a:r>
              <a:rPr lang="en-IN" dirty="0" smtClean="0"/>
              <a:t> century literature with its polite or aristocratic tone happens to be created by authors who belonged to the middle class.</a:t>
            </a:r>
          </a:p>
          <a:p>
            <a:r>
              <a:rPr lang="en-IN" dirty="0" smtClean="0"/>
              <a:t>There was a demand for reading literature that would present characters in real life events.</a:t>
            </a:r>
          </a:p>
          <a:p>
            <a:r>
              <a:rPr lang="en-IN" dirty="0" smtClean="0"/>
              <a:t>Moreover, with the increase in literacy the demand for reading material also increased rapidly.</a:t>
            </a:r>
          </a:p>
          <a:p>
            <a:r>
              <a:rPr lang="en-IN" dirty="0" smtClean="0"/>
              <a:t>There was a flourishing of newspapers and periodicals which carried literary essays. </a:t>
            </a:r>
          </a:p>
          <a:p>
            <a:r>
              <a:rPr lang="en-IN" dirty="0" smtClean="0"/>
              <a:t>In Samuel Johnson’s </a:t>
            </a:r>
            <a:r>
              <a:rPr lang="en-IN" i="1" dirty="0" smtClean="0"/>
              <a:t>Dictionary</a:t>
            </a:r>
            <a:r>
              <a:rPr lang="en-IN" dirty="0" smtClean="0"/>
              <a:t> the most cited prose writer is Samuel Richardson, who came up with the epistolary novel </a:t>
            </a:r>
            <a:r>
              <a:rPr lang="en-IN" i="1" dirty="0" smtClean="0"/>
              <a:t>Pamela </a:t>
            </a:r>
            <a:r>
              <a:rPr lang="en-IN" dirty="0" smtClean="0"/>
              <a:t>that developed from his idea of creating specimens of letters for different social situations.</a:t>
            </a:r>
          </a:p>
          <a:p>
            <a:r>
              <a:rPr lang="en-IN" dirty="0" smtClean="0"/>
              <a:t>Richard Steele and Joseph Addison worked together to produce </a:t>
            </a:r>
            <a:r>
              <a:rPr lang="en-IN" i="1" dirty="0" smtClean="0"/>
              <a:t>The </a:t>
            </a:r>
            <a:r>
              <a:rPr lang="en-IN" i="1" dirty="0" err="1" smtClean="0"/>
              <a:t>Tatler</a:t>
            </a:r>
            <a:r>
              <a:rPr lang="en-IN" dirty="0" smtClean="0"/>
              <a:t>, a collection of essays. </a:t>
            </a:r>
          </a:p>
          <a:p>
            <a:r>
              <a:rPr lang="en-IN" dirty="0" smtClean="0"/>
              <a:t>The rise of individualism also played a significant role in the emergence of the novels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9786974" y="357166"/>
            <a:ext cx="242918" cy="917596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Daniel Defoe (1660-1731): </a:t>
            </a:r>
            <a:r>
              <a:rPr lang="en-IN" i="1" dirty="0" smtClean="0"/>
              <a:t>Robinson Crusoe (1719), Captain Singleton (1720), Colonel Jack (1722), Moll Flanders (1722), Roxana: The Fortunate Mistress (1724)</a:t>
            </a:r>
          </a:p>
          <a:p>
            <a:r>
              <a:rPr lang="en-IN" dirty="0" smtClean="0"/>
              <a:t>Jonathan Swift (1661-1745): </a:t>
            </a:r>
            <a:r>
              <a:rPr lang="en-IN" i="1" dirty="0" smtClean="0"/>
              <a:t>Gulliver’s Travels, A Tale of a Tub</a:t>
            </a:r>
            <a:endParaRPr lang="en-IN" dirty="0" smtClean="0"/>
          </a:p>
          <a:p>
            <a:r>
              <a:rPr lang="en-IN" dirty="0" smtClean="0"/>
              <a:t>Samuel Richardson (1689-1761): </a:t>
            </a:r>
            <a:r>
              <a:rPr lang="en-IN" i="1" dirty="0" smtClean="0"/>
              <a:t>Pamela; Or Virtue Rewarded </a:t>
            </a:r>
            <a:r>
              <a:rPr lang="en-IN" i="1" dirty="0" smtClean="0"/>
              <a:t>(1739), </a:t>
            </a:r>
            <a:r>
              <a:rPr lang="en-IN" i="1" dirty="0" smtClean="0"/>
              <a:t>Clarissa; Or the Histor</a:t>
            </a:r>
            <a:r>
              <a:rPr lang="en-IN" i="1" dirty="0" smtClean="0"/>
              <a:t>y of a </a:t>
            </a:r>
            <a:r>
              <a:rPr lang="en-IN" i="1" dirty="0" err="1" smtClean="0"/>
              <a:t>oung</a:t>
            </a:r>
            <a:r>
              <a:rPr lang="en-IN" i="1" dirty="0" smtClean="0"/>
              <a:t> Lady</a:t>
            </a:r>
            <a:r>
              <a:rPr lang="en-IN" i="1" dirty="0" smtClean="0"/>
              <a:t> (1748), The History of Sir Charles </a:t>
            </a:r>
            <a:r>
              <a:rPr lang="en-IN" i="1" dirty="0" err="1" smtClean="0"/>
              <a:t>Grandison</a:t>
            </a:r>
            <a:r>
              <a:rPr lang="en-IN" i="1" dirty="0" smtClean="0"/>
              <a:t> (1753)</a:t>
            </a:r>
            <a:endParaRPr lang="en-IN" dirty="0" smtClean="0"/>
          </a:p>
          <a:p>
            <a:r>
              <a:rPr lang="en-IN" dirty="0" smtClean="0"/>
              <a:t>Henry Fielding (1707-1754</a:t>
            </a:r>
            <a:r>
              <a:rPr lang="en-IN" dirty="0" smtClean="0"/>
              <a:t>): </a:t>
            </a:r>
            <a:r>
              <a:rPr lang="en-IN" i="1" dirty="0" err="1" smtClean="0"/>
              <a:t>Shamela</a:t>
            </a:r>
            <a:r>
              <a:rPr lang="en-IN" i="1" dirty="0" smtClean="0"/>
              <a:t> (1741), The History of Sir Joseph Andrews, and his Friend Abraham </a:t>
            </a:r>
            <a:r>
              <a:rPr lang="en-IN" i="1" dirty="0" err="1" smtClean="0"/>
              <a:t>Abrams</a:t>
            </a:r>
            <a:r>
              <a:rPr lang="en-IN" i="1" dirty="0" smtClean="0"/>
              <a:t> (1742), The Life and Death of Jonathan Wild the Great (1743), Tom Jones (1749), Amelia (1751)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 smtClean="0"/>
              <a:t>Novelists and their Works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Tobias </a:t>
            </a:r>
            <a:r>
              <a:rPr lang="en-IN" dirty="0" err="1" smtClean="0"/>
              <a:t>Smollet</a:t>
            </a:r>
            <a:r>
              <a:rPr lang="en-IN" dirty="0" smtClean="0"/>
              <a:t> (1721-1771): </a:t>
            </a:r>
            <a:r>
              <a:rPr lang="en-IN" i="1" dirty="0" smtClean="0"/>
              <a:t>Roderick Random </a:t>
            </a:r>
            <a:r>
              <a:rPr lang="en-IN" dirty="0" smtClean="0"/>
              <a:t>(1748),</a:t>
            </a:r>
            <a:r>
              <a:rPr lang="en-IN" i="1" dirty="0" smtClean="0"/>
              <a:t>Peregrine Pickle(1751), The Adventures of Ferdinand Count Fathom (1753), The Adventures of Sir Lancelot Greaves (1761), The Adventures of an Atom (1769), The Expedition of </a:t>
            </a:r>
            <a:r>
              <a:rPr lang="en-IN" i="1" dirty="0" err="1" smtClean="0"/>
              <a:t>Humphry</a:t>
            </a:r>
            <a:r>
              <a:rPr lang="en-IN" i="1" dirty="0" smtClean="0"/>
              <a:t> Clinker (1771)</a:t>
            </a:r>
            <a:r>
              <a:rPr lang="en-IN" dirty="0" smtClean="0"/>
              <a:t> </a:t>
            </a:r>
          </a:p>
          <a:p>
            <a:r>
              <a:rPr lang="en-IN" dirty="0" smtClean="0"/>
              <a:t>Laurence Sterne (1730-1768): </a:t>
            </a:r>
            <a:r>
              <a:rPr lang="en-IN" i="1" dirty="0" smtClean="0"/>
              <a:t>The Life and Opinions of </a:t>
            </a:r>
            <a:r>
              <a:rPr lang="en-IN" i="1" dirty="0" err="1" smtClean="0"/>
              <a:t>Tristram</a:t>
            </a:r>
            <a:r>
              <a:rPr lang="en-IN" i="1" dirty="0" smtClean="0"/>
              <a:t> </a:t>
            </a:r>
            <a:r>
              <a:rPr lang="en-IN" i="1" dirty="0" err="1" smtClean="0"/>
              <a:t>Shandy</a:t>
            </a:r>
            <a:r>
              <a:rPr lang="en-IN" i="1" smtClean="0"/>
              <a:t> (1759-67), A Sentimental Journey Through France and Italy (1768)</a:t>
            </a:r>
            <a:endParaRPr lang="en-IN" smtClean="0"/>
          </a:p>
          <a:p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Novelists and their Works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531</Words>
  <Application>Microsoft Office PowerPoint</Application>
  <PresentationFormat>On-screen Show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Flow</vt:lpstr>
      <vt:lpstr>Concourse</vt:lpstr>
      <vt:lpstr>1_Concourse</vt:lpstr>
      <vt:lpstr>Eighteenth Century Novels</vt:lpstr>
      <vt:lpstr>SOCIAL BACKGROUND</vt:lpstr>
      <vt:lpstr>Slide 3</vt:lpstr>
      <vt:lpstr>The Novelists and their Works</vt:lpstr>
      <vt:lpstr>The Novelists and their Works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Shymal_PC</dc:creator>
  <cp:lastModifiedBy>Shymal_PC</cp:lastModifiedBy>
  <cp:revision>75</cp:revision>
  <dcterms:created xsi:type="dcterms:W3CDTF">2021-01-17T16:07:05Z</dcterms:created>
  <dcterms:modified xsi:type="dcterms:W3CDTF">2021-01-28T04:31:37Z</dcterms:modified>
</cp:coreProperties>
</file>