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Layouts/slideLayout10.xml" ContentType="application/vnd.openxmlformats-officedocument.presentationml.slideLayout+xml"/>
  <Override PartName="/ppt/slideMasters/slideMaster4.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Lst>
  <p:sldIdLst>
    <p:sldId id="256" r:id="rId5"/>
    <p:sldId id="257" r:id="rId6"/>
    <p:sldId id="258" r:id="rId7"/>
    <p:sldId id="259" r:id="rId8"/>
    <p:sldId id="260" r:id="rId9"/>
    <p:sldId id="261" r:id="rId10"/>
    <p:sldId id="262" r:id="rId11"/>
    <p:sldId id="263" r:id="rId12"/>
    <p:sldId id="265" r:id="rId13"/>
    <p:sldId id="264" r:id="rId14"/>
    <p:sldId id="266" r:id="rId15"/>
    <p:sldId id="267" r:id="rId16"/>
    <p:sldId id="268" r:id="rId17"/>
    <p:sldId id="269"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02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5" d="100"/>
          <a:sy n="75" d="100"/>
        </p:scale>
        <p:origin x="-1200" y="2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E94ADD67-FD72-4A19-AE61-0B9B0B65A2FA}" type="datetimeFigureOut">
              <a:rPr lang="en-US" smtClean="0"/>
              <a:pPr/>
              <a:t>1/13/2021</a:t>
            </a:fld>
            <a:endParaRPr lang="en-IN"/>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IN"/>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40D9FAB3-7979-46DC-82D8-45EB69151EFE}"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94ADD67-FD72-4A19-AE61-0B9B0B65A2FA}" type="datetimeFigureOut">
              <a:rPr lang="en-US" smtClean="0"/>
              <a:pPr/>
              <a:t>1/13/2021</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40D9FAB3-7979-46DC-82D8-45EB69151EFE}"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E94ADD67-FD72-4A19-AE61-0B9B0B65A2FA}" type="datetimeFigureOut">
              <a:rPr lang="en-US" smtClean="0"/>
              <a:pPr/>
              <a:t>1/13/2021</a:t>
            </a:fld>
            <a:endParaRPr lang="en-IN"/>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IN"/>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40D9FAB3-7979-46DC-82D8-45EB69151EFE}" type="slidenum">
              <a:rPr lang="en-IN" smtClean="0"/>
              <a:pPr/>
              <a:t>‹#›</a:t>
            </a:fld>
            <a:endParaRPr lang="en-I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94ADD67-FD72-4A19-AE61-0B9B0B65A2FA}" type="datetimeFigureOut">
              <a:rPr lang="en-US" smtClean="0"/>
              <a:pPr/>
              <a:t>1/13/2021</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0D9FAB3-7979-46DC-82D8-45EB69151EFE}" type="slidenum">
              <a:rPr lang="en-IN" smtClean="0"/>
              <a:pPr/>
              <a:t>‹#›</a:t>
            </a:fld>
            <a:endParaRPr lang="en-I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94ADD67-FD72-4A19-AE61-0B9B0B65A2FA}" type="datetimeFigureOut">
              <a:rPr lang="en-US" smtClean="0"/>
              <a:pPr/>
              <a:t>1/13/2021</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40D9FAB3-7979-46DC-82D8-45EB69151EFE}" type="slidenum">
              <a:rPr lang="en-IN" smtClean="0"/>
              <a:pPr/>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94ADD67-FD72-4A19-AE61-0B9B0B65A2FA}" type="datetimeFigureOut">
              <a:rPr lang="en-US" smtClean="0"/>
              <a:pPr/>
              <a:t>1/13/2021</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40D9FAB3-7979-46DC-82D8-45EB69151EFE}" type="slidenum">
              <a:rPr lang="en-IN" smtClean="0"/>
              <a:pPr/>
              <a:t>‹#›</a:t>
            </a:fld>
            <a:endParaRPr lang="en-IN"/>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94ADD67-FD72-4A19-AE61-0B9B0B65A2FA}" type="datetimeFigureOut">
              <a:rPr lang="en-US" smtClean="0"/>
              <a:pPr/>
              <a:t>1/13/2021</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40D9FAB3-7979-46DC-82D8-45EB69151EFE}" type="slidenum">
              <a:rPr lang="en-IN" smtClean="0"/>
              <a:pPr/>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94ADD67-FD72-4A19-AE61-0B9B0B65A2FA}" type="datetimeFigureOut">
              <a:rPr lang="en-US" smtClean="0"/>
              <a:pPr/>
              <a:t>1/13/2021</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40D9FAB3-7979-46DC-82D8-45EB69151EFE}"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94ADD67-FD72-4A19-AE61-0B9B0B65A2FA}" type="datetimeFigureOut">
              <a:rPr lang="en-US" smtClean="0"/>
              <a:pPr/>
              <a:t>1/13/2021</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40D9FAB3-7979-46DC-82D8-45EB69151EFE}" type="slidenum">
              <a:rPr lang="en-IN" smtClean="0"/>
              <a:pPr/>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94ADD67-FD72-4A19-AE61-0B9B0B65A2FA}" type="datetimeFigureOut">
              <a:rPr lang="en-US" smtClean="0"/>
              <a:pPr/>
              <a:t>1/13/2021</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40D9FAB3-7979-46DC-82D8-45EB69151EFE}" type="slidenum">
              <a:rPr lang="en-IN" smtClean="0"/>
              <a:pPr/>
              <a:t>‹#›</a:t>
            </a:fld>
            <a:endParaRPr lang="en-IN"/>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94ADD67-FD72-4A19-AE61-0B9B0B65A2FA}" type="datetimeFigureOut">
              <a:rPr lang="en-US" smtClean="0"/>
              <a:pPr/>
              <a:t>1/13/2021</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40D9FAB3-7979-46DC-82D8-45EB69151EFE}"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94ADD67-FD72-4A19-AE61-0B9B0B65A2FA}" type="datetimeFigureOut">
              <a:rPr lang="en-US" smtClean="0"/>
              <a:pPr/>
              <a:t>1/13/2021</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40D9FAB3-7979-46DC-82D8-45EB69151EFE}" type="slidenum">
              <a:rPr lang="en-IN" smtClean="0"/>
              <a:pPr/>
              <a:t>‹#›</a:t>
            </a:fld>
            <a:endParaRPr lang="en-IN"/>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94ADD67-FD72-4A19-AE61-0B9B0B65A2FA}" type="datetimeFigureOut">
              <a:rPr lang="en-US" smtClean="0"/>
              <a:pPr/>
              <a:t>1/13/2021</a:t>
            </a:fld>
            <a:endParaRPr lang="en-IN"/>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0D9FAB3-7979-46DC-82D8-45EB69151EFE}" type="slidenum">
              <a:rPr lang="en-IN" smtClean="0"/>
              <a:pPr/>
              <a:t>‹#›</a:t>
            </a:fld>
            <a:endParaRPr lang="en-IN"/>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94ADD67-FD72-4A19-AE61-0B9B0B65A2FA}" type="datetimeFigureOut">
              <a:rPr lang="en-US" smtClean="0"/>
              <a:pPr/>
              <a:t>1/13/2021</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40D9FAB3-7979-46DC-82D8-45EB69151EFE}" type="slidenum">
              <a:rPr lang="en-IN" smtClean="0"/>
              <a:pPr/>
              <a:t>‹#›</a:t>
            </a:fld>
            <a:endParaRPr lang="en-IN"/>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94ADD67-FD72-4A19-AE61-0B9B0B65A2FA}" type="datetimeFigureOut">
              <a:rPr lang="en-US" smtClean="0"/>
              <a:pPr/>
              <a:t>1/13/2021</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40D9FAB3-7979-46DC-82D8-45EB69151EFE}" type="slidenum">
              <a:rPr lang="en-IN" smtClean="0"/>
              <a:pPr/>
              <a:t>‹#›</a:t>
            </a:fld>
            <a:endParaRPr lang="en-IN"/>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94ADD67-FD72-4A19-AE61-0B9B0B65A2FA}" type="datetimeFigureOut">
              <a:rPr lang="en-US" smtClean="0"/>
              <a:pPr/>
              <a:t>1/13/2021</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40D9FAB3-7979-46DC-82D8-45EB69151EFE}"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4ADD67-FD72-4A19-AE61-0B9B0B65A2FA}" type="datetimeFigureOut">
              <a:rPr lang="en-US" smtClean="0"/>
              <a:pPr/>
              <a:t>1/13/2021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0D9FAB3-7979-46DC-82D8-45EB69151EFE}" type="slidenum">
              <a:rPr lang="en-IN" smtClean="0"/>
              <a:pPr/>
              <a:t>‹#›</a:t>
            </a:fld>
            <a:endParaRPr lang="en-IN"/>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94ADD67-FD72-4A19-AE61-0B9B0B65A2FA}" type="datetimeFigureOut">
              <a:rPr lang="en-US" smtClean="0"/>
              <a:pPr/>
              <a:t>1/13/2021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0D9FAB3-7979-46DC-82D8-45EB69151EFE}"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94ADD67-FD72-4A19-AE61-0B9B0B65A2FA}" type="datetimeFigureOut">
              <a:rPr lang="en-US" smtClean="0"/>
              <a:pPr/>
              <a:t>1/13/2021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0D9FAB3-7979-46DC-82D8-45EB69151EFE}" type="slidenum">
              <a:rPr lang="en-IN" smtClean="0"/>
              <a:pPr/>
              <a:t>‹#›</a:t>
            </a:fld>
            <a:endParaRPr lang="en-IN"/>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94ADD67-FD72-4A19-AE61-0B9B0B65A2FA}" type="datetimeFigureOut">
              <a:rPr lang="en-US" smtClean="0"/>
              <a:pPr/>
              <a:t>1/13/2021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0D9FAB3-7979-46DC-82D8-45EB69151EFE}" type="slidenum">
              <a:rPr lang="en-IN" smtClean="0"/>
              <a:pPr/>
              <a:t>‹#›</a:t>
            </a:fld>
            <a:endParaRPr lang="en-IN"/>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94ADD67-FD72-4A19-AE61-0B9B0B65A2FA}" type="datetimeFigureOut">
              <a:rPr lang="en-US" smtClean="0"/>
              <a:pPr/>
              <a:t>1/13/2021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0D9FAB3-7979-46DC-82D8-45EB69151EFE}" type="slidenum">
              <a:rPr lang="en-IN" smtClean="0"/>
              <a:pPr/>
              <a:t>‹#›</a:t>
            </a:fld>
            <a:endParaRPr lang="en-IN"/>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4ADD67-FD72-4A19-AE61-0B9B0B65A2FA}" type="datetimeFigureOut">
              <a:rPr lang="en-US" smtClean="0"/>
              <a:pPr/>
              <a:t>1/13/2021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0D9FAB3-7979-46DC-82D8-45EB69151EFE}"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E94ADD67-FD72-4A19-AE61-0B9B0B65A2FA}" type="datetimeFigureOut">
              <a:rPr lang="en-US" smtClean="0"/>
              <a:pPr/>
              <a:t>1/13/2021</a:t>
            </a:fld>
            <a:endParaRPr lang="en-IN"/>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IN"/>
          </a:p>
        </p:txBody>
      </p:sp>
      <p:sp>
        <p:nvSpPr>
          <p:cNvPr id="6" name="Slide Number Placeholder 5"/>
          <p:cNvSpPr>
            <a:spLocks noGrp="1"/>
          </p:cNvSpPr>
          <p:nvPr>
            <p:ph type="sldNum" sz="quarter" idx="12"/>
          </p:nvPr>
        </p:nvSpPr>
        <p:spPr>
          <a:xfrm>
            <a:off x="6733952" y="6555112"/>
            <a:ext cx="588336" cy="228600"/>
          </a:xfrm>
        </p:spPr>
        <p:txBody>
          <a:bodyPr/>
          <a:lstStyle>
            <a:extLst/>
          </a:lstStyle>
          <a:p>
            <a:fld id="{40D9FAB3-7979-46DC-82D8-45EB69151EFE}"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94ADD67-FD72-4A19-AE61-0B9B0B65A2FA}" type="datetimeFigureOut">
              <a:rPr lang="en-US" smtClean="0"/>
              <a:pPr/>
              <a:t>1/13/2021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0D9FAB3-7979-46DC-82D8-45EB69151EFE}" type="slidenum">
              <a:rPr lang="en-IN" smtClean="0"/>
              <a:pPr/>
              <a:t>‹#›</a:t>
            </a:fld>
            <a:endParaRPr lang="en-IN"/>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94ADD67-FD72-4A19-AE61-0B9B0B65A2FA}" type="datetimeFigureOut">
              <a:rPr lang="en-US" smtClean="0"/>
              <a:pPr/>
              <a:t>1/13/2021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40D9FAB3-7979-46DC-82D8-45EB69151EFE}" type="slidenum">
              <a:rPr lang="en-IN" smtClean="0"/>
              <a:pPr/>
              <a:t>‹#›</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4ADD67-FD72-4A19-AE61-0B9B0B65A2FA}" type="datetimeFigureOut">
              <a:rPr lang="en-US" smtClean="0"/>
              <a:pPr/>
              <a:t>1/13/2021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0D9FAB3-7979-46DC-82D8-45EB69151EFE}" type="slidenum">
              <a:rPr lang="en-IN" smtClean="0"/>
              <a:pPr/>
              <a:t>‹#›</a:t>
            </a:fld>
            <a:endParaRPr lang="en-IN"/>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4ADD67-FD72-4A19-AE61-0B9B0B65A2FA}" type="datetimeFigureOut">
              <a:rPr lang="en-US" smtClean="0"/>
              <a:pPr/>
              <a:t>1/13/2021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0D9FAB3-7979-46DC-82D8-45EB69151EFE}" type="slidenum">
              <a:rPr lang="en-IN" smtClean="0"/>
              <a:pPr/>
              <a:t>‹#›</a:t>
            </a:fld>
            <a:endParaRPr lang="en-IN"/>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94ADD67-FD72-4A19-AE61-0B9B0B65A2FA}" type="datetimeFigureOut">
              <a:rPr lang="en-US" smtClean="0"/>
              <a:pPr/>
              <a:t>1/13/2021</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40D9FAB3-7979-46DC-82D8-45EB69151EFE}"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4ADD67-FD72-4A19-AE61-0B9B0B65A2FA}" type="datetimeFigureOut">
              <a:rPr lang="en-US" smtClean="0"/>
              <a:pPr/>
              <a:t>1/13/2021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0D9FAB3-7979-46DC-82D8-45EB69151EFE}" type="slidenum">
              <a:rPr lang="en-IN" smtClean="0"/>
              <a:pPr/>
              <a:t>‹#›</a:t>
            </a:fld>
            <a:endParaRPr lang="en-IN"/>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94ADD67-FD72-4A19-AE61-0B9B0B65A2FA}" type="datetimeFigureOut">
              <a:rPr lang="en-US" smtClean="0"/>
              <a:pPr/>
              <a:t>1/13/2021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0D9FAB3-7979-46DC-82D8-45EB69151EFE}"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94ADD67-FD72-4A19-AE61-0B9B0B65A2FA}" type="datetimeFigureOut">
              <a:rPr lang="en-US" smtClean="0"/>
              <a:pPr/>
              <a:t>1/13/2021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0D9FAB3-7979-46DC-82D8-45EB69151EFE}" type="slidenum">
              <a:rPr lang="en-IN" smtClean="0"/>
              <a:pPr/>
              <a:t>‹#›</a:t>
            </a:fld>
            <a:endParaRPr lang="en-IN"/>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94ADD67-FD72-4A19-AE61-0B9B0B65A2FA}" type="datetimeFigureOut">
              <a:rPr lang="en-US" smtClean="0"/>
              <a:pPr/>
              <a:t>1/13/2021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0D9FAB3-7979-46DC-82D8-45EB69151EFE}" type="slidenum">
              <a:rPr lang="en-IN" smtClean="0"/>
              <a:pPr/>
              <a:t>‹#›</a:t>
            </a:fld>
            <a:endParaRPr lang="en-IN"/>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94ADD67-FD72-4A19-AE61-0B9B0B65A2FA}" type="datetimeFigureOut">
              <a:rPr lang="en-US" smtClean="0"/>
              <a:pPr/>
              <a:t>1/13/2021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0D9FAB3-7979-46DC-82D8-45EB69151EFE}"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94ADD67-FD72-4A19-AE61-0B9B0B65A2FA}" type="datetimeFigureOut">
              <a:rPr lang="en-US" smtClean="0"/>
              <a:pPr/>
              <a:t>1/13/2021</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40D9FAB3-7979-46DC-82D8-45EB69151EFE}" type="slidenum">
              <a:rPr lang="en-IN" smtClean="0"/>
              <a:pPr/>
              <a:t>‹#›</a:t>
            </a:fld>
            <a:endParaRPr lang="en-IN"/>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4ADD67-FD72-4A19-AE61-0B9B0B65A2FA}" type="datetimeFigureOut">
              <a:rPr lang="en-US" smtClean="0"/>
              <a:pPr/>
              <a:t>1/13/2021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0D9FAB3-7979-46DC-82D8-45EB69151EFE}" type="slidenum">
              <a:rPr lang="en-IN" smtClean="0"/>
              <a:pPr/>
              <a:t>‹#›</a:t>
            </a:fld>
            <a:endParaRPr lang="en-IN"/>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94ADD67-FD72-4A19-AE61-0B9B0B65A2FA}" type="datetimeFigureOut">
              <a:rPr lang="en-US" smtClean="0"/>
              <a:pPr/>
              <a:t>1/13/2021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0D9FAB3-7979-46DC-82D8-45EB69151EFE}" type="slidenum">
              <a:rPr lang="en-IN" smtClean="0"/>
              <a:pPr/>
              <a:t>‹#›</a:t>
            </a:fld>
            <a:endParaRPr lang="en-IN"/>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94ADD67-FD72-4A19-AE61-0B9B0B65A2FA}" type="datetimeFigureOut">
              <a:rPr lang="en-US" smtClean="0"/>
              <a:pPr/>
              <a:t>1/13/2021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40D9FAB3-7979-46DC-82D8-45EB69151EFE}" type="slidenum">
              <a:rPr lang="en-IN" smtClean="0"/>
              <a:pPr/>
              <a:t>‹#›</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4ADD67-FD72-4A19-AE61-0B9B0B65A2FA}" type="datetimeFigureOut">
              <a:rPr lang="en-US" smtClean="0"/>
              <a:pPr/>
              <a:t>1/13/2021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0D9FAB3-7979-46DC-82D8-45EB69151EFE}" type="slidenum">
              <a:rPr lang="en-IN" smtClean="0"/>
              <a:pPr/>
              <a:t>‹#›</a:t>
            </a:fld>
            <a:endParaRPr lang="en-IN"/>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4ADD67-FD72-4A19-AE61-0B9B0B65A2FA}" type="datetimeFigureOut">
              <a:rPr lang="en-US" smtClean="0"/>
              <a:pPr/>
              <a:t>1/13/2021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0D9FAB3-7979-46DC-82D8-45EB69151EFE}"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94ADD67-FD72-4A19-AE61-0B9B0B65A2FA}" type="datetimeFigureOut">
              <a:rPr lang="en-US" smtClean="0"/>
              <a:pPr/>
              <a:t>1/13/2021</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40D9FAB3-7979-46DC-82D8-45EB69151EFE}"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94ADD67-FD72-4A19-AE61-0B9B0B65A2FA}" type="datetimeFigureOut">
              <a:rPr lang="en-US" smtClean="0"/>
              <a:pPr/>
              <a:t>1/13/2021</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40D9FAB3-7979-46DC-82D8-45EB69151EFE}"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E94ADD67-FD72-4A19-AE61-0B9B0B65A2FA}" type="datetimeFigureOut">
              <a:rPr lang="en-US" smtClean="0"/>
              <a:pPr/>
              <a:t>1/13/2021</a:t>
            </a:fld>
            <a:endParaRPr lang="en-IN"/>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IN"/>
          </a:p>
        </p:txBody>
      </p:sp>
      <p:sp>
        <p:nvSpPr>
          <p:cNvPr id="4" name="Slide Number Placeholder 3"/>
          <p:cNvSpPr>
            <a:spLocks noGrp="1"/>
          </p:cNvSpPr>
          <p:nvPr>
            <p:ph type="sldNum" sz="quarter" idx="12"/>
          </p:nvPr>
        </p:nvSpPr>
        <p:spPr/>
        <p:txBody>
          <a:bodyPr/>
          <a:lstStyle>
            <a:extLst/>
          </a:lstStyle>
          <a:p>
            <a:fld id="{40D9FAB3-7979-46DC-82D8-45EB69151EFE}"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94ADD67-FD72-4A19-AE61-0B9B0B65A2FA}" type="datetimeFigureOut">
              <a:rPr lang="en-US" smtClean="0"/>
              <a:pPr/>
              <a:t>1/13/2021</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40D9FAB3-7979-46DC-82D8-45EB69151EFE}"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E94ADD67-FD72-4A19-AE61-0B9B0B65A2FA}" type="datetimeFigureOut">
              <a:rPr lang="en-US" smtClean="0"/>
              <a:pPr/>
              <a:t>1/13/2021</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40D9FAB3-7979-46DC-82D8-45EB69151EFE}" type="slidenum">
              <a:rPr lang="en-IN" smtClean="0"/>
              <a:pPr/>
              <a:t>‹#›</a:t>
            </a:fld>
            <a:endParaRPr lang="en-IN"/>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E94ADD67-FD72-4A19-AE61-0B9B0B65A2FA}" type="datetimeFigureOut">
              <a:rPr lang="en-US" smtClean="0"/>
              <a:pPr/>
              <a:t>1/13/2021</a:t>
            </a:fld>
            <a:endParaRPr lang="en-IN"/>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IN"/>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40D9FAB3-7979-46DC-82D8-45EB69151EFE}"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94ADD67-FD72-4A19-AE61-0B9B0B65A2FA}" type="datetimeFigureOut">
              <a:rPr lang="en-US" smtClean="0"/>
              <a:pPr/>
              <a:t>1/13/2021</a:t>
            </a:fld>
            <a:endParaRPr lang="en-IN"/>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N"/>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0D9FAB3-7979-46DC-82D8-45EB69151EFE}"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94ADD67-FD72-4A19-AE61-0B9B0B65A2FA}" type="datetimeFigureOut">
              <a:rPr lang="en-US" smtClean="0"/>
              <a:pPr/>
              <a:t>1/13/2021</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0D9FAB3-7979-46DC-82D8-45EB69151EFE}" type="slidenum">
              <a:rPr lang="en-IN" smtClean="0"/>
              <a:pPr/>
              <a:t>‹#›</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94ADD67-FD72-4A19-AE61-0B9B0B65A2FA}" type="datetimeFigureOut">
              <a:rPr lang="en-US" smtClean="0"/>
              <a:pPr/>
              <a:t>1/13/2021</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0D9FAB3-7979-46DC-82D8-45EB69151EFE}" type="slidenum">
              <a:rPr lang="en-IN" smtClean="0"/>
              <a:pPr/>
              <a:t>‹#›</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42910" y="1357298"/>
            <a:ext cx="7772400" cy="1829761"/>
          </a:xfrm>
        </p:spPr>
        <p:txBody>
          <a:bodyPr>
            <a:normAutofit/>
          </a:bodyPr>
          <a:lstStyle/>
          <a:p>
            <a:r>
              <a:rPr lang="en-IN" sz="4000" dirty="0" smtClean="0">
                <a:solidFill>
                  <a:schemeClr val="accent2">
                    <a:lumMod val="50000"/>
                  </a:schemeClr>
                </a:solidFill>
              </a:rPr>
              <a:t>Restoration Age (1660-1700)</a:t>
            </a:r>
            <a:endParaRPr lang="en-IN" sz="4000" dirty="0">
              <a:solidFill>
                <a:schemeClr val="accent2">
                  <a:lumMod val="50000"/>
                </a:schemeClr>
              </a:solidFill>
            </a:endParaRPr>
          </a:p>
        </p:txBody>
      </p:sp>
      <p:sp>
        <p:nvSpPr>
          <p:cNvPr id="3" name="Subtitle 2"/>
          <p:cNvSpPr>
            <a:spLocks noGrp="1"/>
          </p:cNvSpPr>
          <p:nvPr>
            <p:ph type="subTitle" idx="1"/>
          </p:nvPr>
        </p:nvSpPr>
        <p:spPr/>
        <p:txBody>
          <a:bodyPr/>
          <a:lstStyle/>
          <a:p>
            <a:r>
              <a:rPr lang="en-IN" b="1" dirty="0" smtClean="0">
                <a:solidFill>
                  <a:srgbClr val="00602B"/>
                </a:solidFill>
              </a:rPr>
              <a:t>(Also known as ‘The Age of Dryden’ from the perspective of literary output.)</a:t>
            </a:r>
            <a:endParaRPr lang="en-IN" b="1" dirty="0">
              <a:solidFill>
                <a:srgbClr val="00602B"/>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Comedy of Manners</a:t>
            </a:r>
            <a:endParaRPr lang="en-IN" dirty="0"/>
          </a:p>
        </p:txBody>
      </p:sp>
      <p:sp>
        <p:nvSpPr>
          <p:cNvPr id="3" name="Content Placeholder 2"/>
          <p:cNvSpPr>
            <a:spLocks noGrp="1"/>
          </p:cNvSpPr>
          <p:nvPr>
            <p:ph idx="1"/>
          </p:nvPr>
        </p:nvSpPr>
        <p:spPr/>
        <p:txBody>
          <a:bodyPr/>
          <a:lstStyle/>
          <a:p>
            <a:r>
              <a:rPr lang="en-IN" dirty="0" smtClean="0"/>
              <a:t>The Restoration Comedy of manners expressed a violent reaction against the prevailing Puritanism through the immorality in the plots.</a:t>
            </a:r>
          </a:p>
          <a:p>
            <a:r>
              <a:rPr lang="en-IN" dirty="0" smtClean="0"/>
              <a:t>Fashionable intrigues, marriage, adultery were treated with cynicism, worldly wit and a sense of comedy.</a:t>
            </a:r>
          </a:p>
          <a:p>
            <a:r>
              <a:rPr lang="en-IN" dirty="0" smtClean="0"/>
              <a:t>The characters owed much to the courtiers and the aristocratic people of the society and reflected the temper of the upper classes.</a:t>
            </a:r>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Features</a:t>
            </a:r>
            <a:endParaRPr lang="en-IN" dirty="0"/>
          </a:p>
        </p:txBody>
      </p:sp>
      <p:sp>
        <p:nvSpPr>
          <p:cNvPr id="3" name="Content Placeholder 2"/>
          <p:cNvSpPr>
            <a:spLocks noGrp="1"/>
          </p:cNvSpPr>
          <p:nvPr>
            <p:ph idx="1"/>
          </p:nvPr>
        </p:nvSpPr>
        <p:spPr/>
        <p:txBody>
          <a:bodyPr>
            <a:normAutofit lnSpcReduction="10000"/>
          </a:bodyPr>
          <a:lstStyle/>
          <a:p>
            <a:r>
              <a:rPr lang="en-IN" dirty="0" smtClean="0"/>
              <a:t>The values cultivated in King Charles’ court found reflections in the plays written during that time.</a:t>
            </a:r>
          </a:p>
          <a:p>
            <a:r>
              <a:rPr lang="en-IN" dirty="0" smtClean="0"/>
              <a:t>The seriousness concerning the institutions of marriage and relationships was ignored.</a:t>
            </a:r>
          </a:p>
          <a:p>
            <a:r>
              <a:rPr lang="en-IN" dirty="0" smtClean="0"/>
              <a:t>The plays often had short crisp witty dialogues known as ‘repartee’</a:t>
            </a:r>
          </a:p>
          <a:p>
            <a:r>
              <a:rPr lang="en-IN" dirty="0" smtClean="0"/>
              <a:t>There were certain stock characters that found their places in the Comedy of Manners plays, such as the </a:t>
            </a:r>
            <a:r>
              <a:rPr lang="en-IN" dirty="0" smtClean="0"/>
              <a:t>rakish hero</a:t>
            </a:r>
            <a:r>
              <a:rPr lang="en-IN" dirty="0" smtClean="0"/>
              <a:t>, </a:t>
            </a:r>
            <a:r>
              <a:rPr lang="en-IN" dirty="0" smtClean="0"/>
              <a:t>and that of a ‘fop’ who would be the butt of ridicule in such plays.</a:t>
            </a: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The Main Playwrights</a:t>
            </a:r>
            <a:endParaRPr lang="en-IN" dirty="0"/>
          </a:p>
        </p:txBody>
      </p:sp>
      <p:sp>
        <p:nvSpPr>
          <p:cNvPr id="3" name="Content Placeholder 2"/>
          <p:cNvSpPr>
            <a:spLocks noGrp="1"/>
          </p:cNvSpPr>
          <p:nvPr>
            <p:ph idx="1"/>
          </p:nvPr>
        </p:nvSpPr>
        <p:spPr>
          <a:xfrm>
            <a:off x="428596" y="1500174"/>
            <a:ext cx="7258072" cy="5034294"/>
          </a:xfrm>
        </p:spPr>
        <p:txBody>
          <a:bodyPr>
            <a:normAutofit fontScale="92500" lnSpcReduction="20000"/>
          </a:bodyPr>
          <a:lstStyle/>
          <a:p>
            <a:endParaRPr lang="en-IN" dirty="0" smtClean="0"/>
          </a:p>
          <a:p>
            <a:r>
              <a:rPr lang="en-IN" dirty="0" smtClean="0"/>
              <a:t>Sir George </a:t>
            </a:r>
            <a:r>
              <a:rPr lang="en-IN" dirty="0" smtClean="0"/>
              <a:t>Etherege </a:t>
            </a:r>
            <a:r>
              <a:rPr lang="en-IN" dirty="0" smtClean="0"/>
              <a:t>(c.1634-91)- </a:t>
            </a:r>
            <a:r>
              <a:rPr lang="en-IN" i="1" dirty="0" smtClean="0"/>
              <a:t>The Comical Revenge: or Love in a Tub, She </a:t>
            </a:r>
            <a:r>
              <a:rPr lang="en-IN" i="1" dirty="0" err="1" smtClean="0"/>
              <a:t>wou’d</a:t>
            </a:r>
            <a:r>
              <a:rPr lang="en-IN" i="1" dirty="0" smtClean="0"/>
              <a:t> if she </a:t>
            </a:r>
            <a:r>
              <a:rPr lang="en-IN" i="1" dirty="0" err="1" smtClean="0"/>
              <a:t>cou’d</a:t>
            </a:r>
            <a:r>
              <a:rPr lang="en-IN" i="1" dirty="0" smtClean="0"/>
              <a:t> </a:t>
            </a:r>
            <a:r>
              <a:rPr lang="en-IN" dirty="0" smtClean="0"/>
              <a:t>(1688), </a:t>
            </a:r>
            <a:r>
              <a:rPr lang="en-IN" i="1" dirty="0" smtClean="0"/>
              <a:t>The Man of Mode: or Sir </a:t>
            </a:r>
            <a:r>
              <a:rPr lang="en-IN" i="1" dirty="0" err="1" smtClean="0"/>
              <a:t>Fopling</a:t>
            </a:r>
            <a:r>
              <a:rPr lang="en-IN" i="1" dirty="0" smtClean="0"/>
              <a:t> Flutter (1676).</a:t>
            </a:r>
          </a:p>
          <a:p>
            <a:r>
              <a:rPr lang="en-IN" dirty="0" smtClean="0"/>
              <a:t>Sir William Wycherley (1641 – 1715)- </a:t>
            </a:r>
            <a:r>
              <a:rPr lang="en-IN" i="1" dirty="0" smtClean="0"/>
              <a:t>Love in a Wood, or, St. James’ Park (1671), The Gentleman Dancing Master (1672), The Country Wife (1675) and The Plain Dealer (1676)</a:t>
            </a:r>
          </a:p>
          <a:p>
            <a:r>
              <a:rPr lang="en-IN" dirty="0" smtClean="0"/>
              <a:t>Sir Thomas Shadwell (c. 1642-1692) – </a:t>
            </a:r>
            <a:r>
              <a:rPr lang="en-IN" i="1" dirty="0" smtClean="0"/>
              <a:t>The Sullen Lovers (1668</a:t>
            </a:r>
            <a:r>
              <a:rPr lang="en-IN" i="1" dirty="0" smtClean="0"/>
              <a:t>), </a:t>
            </a:r>
            <a:r>
              <a:rPr lang="en-IN" i="1" dirty="0" smtClean="0"/>
              <a:t>based on Les </a:t>
            </a:r>
            <a:r>
              <a:rPr lang="en-IN" i="1" dirty="0" err="1" smtClean="0"/>
              <a:t>Facheux</a:t>
            </a:r>
            <a:r>
              <a:rPr lang="en-IN" i="1" dirty="0" smtClean="0"/>
              <a:t> </a:t>
            </a:r>
            <a:r>
              <a:rPr lang="en-IN" dirty="0" smtClean="0"/>
              <a:t>by Moliere</a:t>
            </a:r>
            <a:r>
              <a:rPr lang="en-IN" i="1" dirty="0" smtClean="0"/>
              <a:t>, </a:t>
            </a:r>
            <a:r>
              <a:rPr lang="en-IN" i="1" dirty="0" smtClean="0"/>
              <a:t>Epsom Wells (1672</a:t>
            </a:r>
            <a:r>
              <a:rPr lang="en-IN" i="1" dirty="0" smtClean="0"/>
              <a:t>), </a:t>
            </a:r>
            <a:r>
              <a:rPr lang="en-IN" i="1" dirty="0" smtClean="0"/>
              <a:t>The Virtuoso (1676), The Lancashire Witches (1681), The Amorous </a:t>
            </a:r>
            <a:r>
              <a:rPr lang="en-IN" i="1" dirty="0" err="1" smtClean="0"/>
              <a:t>Bigotte</a:t>
            </a:r>
            <a:r>
              <a:rPr lang="en-IN" i="1" dirty="0" smtClean="0"/>
              <a:t> (1690), The squire of </a:t>
            </a:r>
            <a:r>
              <a:rPr lang="en-IN" i="1" dirty="0" err="1" smtClean="0"/>
              <a:t>Alsatia</a:t>
            </a:r>
            <a:r>
              <a:rPr lang="en-IN" i="1" dirty="0" smtClean="0"/>
              <a:t> (1688) and Bury Fair (1689)</a:t>
            </a:r>
            <a:endParaRPr lang="en-IN" i="1" dirty="0" smtClean="0"/>
          </a:p>
          <a:p>
            <a:endParaRPr lang="en-IN" dirty="0" smtClean="0"/>
          </a:p>
          <a:p>
            <a:endParaRPr lang="en-IN" dirty="0" smtClean="0"/>
          </a:p>
          <a:p>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The Main Playwrights</a:t>
            </a:r>
            <a:endParaRPr lang="en-IN" dirty="0"/>
          </a:p>
        </p:txBody>
      </p:sp>
      <p:sp>
        <p:nvSpPr>
          <p:cNvPr id="3" name="Content Placeholder 2"/>
          <p:cNvSpPr>
            <a:spLocks noGrp="1"/>
          </p:cNvSpPr>
          <p:nvPr>
            <p:ph idx="1"/>
          </p:nvPr>
        </p:nvSpPr>
        <p:spPr/>
        <p:txBody>
          <a:bodyPr>
            <a:normAutofit fontScale="85000" lnSpcReduction="10000"/>
          </a:bodyPr>
          <a:lstStyle/>
          <a:p>
            <a:r>
              <a:rPr lang="en-IN" dirty="0" smtClean="0"/>
              <a:t>William Congreve (1670-1729): Recognised by Dryden as a major talent who was a true heir to Etherege’s ‘Courtship’ and Wycherley’s ‘Satire, Wit and Strength’. </a:t>
            </a:r>
            <a:r>
              <a:rPr lang="en-IN" i="1" dirty="0" smtClean="0"/>
              <a:t>The Old </a:t>
            </a:r>
            <a:r>
              <a:rPr lang="en-IN" i="1" dirty="0" err="1" smtClean="0"/>
              <a:t>Batchelour</a:t>
            </a:r>
            <a:r>
              <a:rPr lang="en-IN" i="1" dirty="0" smtClean="0"/>
              <a:t> (1691), The Double-Dealer (1693), Love for Love (1695) and The Way of the World (1700), </a:t>
            </a:r>
            <a:r>
              <a:rPr lang="en-IN" dirty="0" smtClean="0"/>
              <a:t>which was referred as one of the greatest plays of Restoration period.</a:t>
            </a:r>
          </a:p>
          <a:p>
            <a:r>
              <a:rPr lang="en-IN" dirty="0" smtClean="0"/>
              <a:t>Mrs. </a:t>
            </a:r>
            <a:r>
              <a:rPr lang="en-IN" dirty="0" err="1" smtClean="0"/>
              <a:t>Aphra</a:t>
            </a:r>
            <a:r>
              <a:rPr lang="en-IN" dirty="0" smtClean="0"/>
              <a:t> </a:t>
            </a:r>
            <a:r>
              <a:rPr lang="en-IN" dirty="0" err="1" smtClean="0"/>
              <a:t>Behn</a:t>
            </a:r>
            <a:r>
              <a:rPr lang="en-IN" dirty="0" smtClean="0"/>
              <a:t>: </a:t>
            </a:r>
            <a:r>
              <a:rPr lang="en-IN" i="1" dirty="0" smtClean="0"/>
              <a:t>The Dutch Lover (1673), The Rover (1677, 1681)</a:t>
            </a:r>
          </a:p>
          <a:p>
            <a:r>
              <a:rPr lang="en-IN" dirty="0" smtClean="0"/>
              <a:t>Sir John Vanbrugh (1664-1726):</a:t>
            </a:r>
            <a:r>
              <a:rPr lang="en-IN" dirty="0" smtClean="0"/>
              <a:t> </a:t>
            </a:r>
            <a:r>
              <a:rPr lang="en-IN" i="1" dirty="0" smtClean="0"/>
              <a:t>The Relapse; or Virtue in Danger (1696), The </a:t>
            </a:r>
            <a:r>
              <a:rPr lang="en-IN" i="1" dirty="0" err="1" smtClean="0"/>
              <a:t>Provok’d</a:t>
            </a:r>
            <a:r>
              <a:rPr lang="en-IN" i="1" dirty="0" smtClean="0"/>
              <a:t> Wife (1697)</a:t>
            </a:r>
          </a:p>
          <a:p>
            <a:r>
              <a:rPr lang="en-IN" dirty="0" smtClean="0"/>
              <a:t>George Farquhar (c. 1677-1707): </a:t>
            </a:r>
            <a:r>
              <a:rPr lang="en-IN" i="1" dirty="0" smtClean="0"/>
              <a:t>The Constant Couple, or a Trip to Jubilee (1699), Sir Harry </a:t>
            </a:r>
            <a:r>
              <a:rPr lang="en-IN" i="1" dirty="0" err="1" smtClean="0"/>
              <a:t>Wildair</a:t>
            </a:r>
            <a:r>
              <a:rPr lang="en-IN" i="1" dirty="0" smtClean="0"/>
              <a:t> (1701), The Recruiting Officer (1706), The Beaux </a:t>
            </a:r>
            <a:r>
              <a:rPr lang="en-IN" i="1" dirty="0" err="1" smtClean="0"/>
              <a:t>Strategem</a:t>
            </a:r>
            <a:r>
              <a:rPr lang="en-IN" i="1" dirty="0" smtClean="0"/>
              <a:t> (1707)</a:t>
            </a:r>
            <a:r>
              <a:rPr lang="en-IN" dirty="0" smtClean="0"/>
              <a:t> </a:t>
            </a:r>
          </a:p>
          <a:p>
            <a:endParaRPr lang="en-IN" i="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The conclusion</a:t>
            </a:r>
            <a:endParaRPr lang="en-IN" dirty="0"/>
          </a:p>
        </p:txBody>
      </p:sp>
      <p:sp>
        <p:nvSpPr>
          <p:cNvPr id="3" name="Content Placeholder 2"/>
          <p:cNvSpPr>
            <a:spLocks noGrp="1"/>
          </p:cNvSpPr>
          <p:nvPr>
            <p:ph idx="1"/>
          </p:nvPr>
        </p:nvSpPr>
        <p:spPr/>
        <p:txBody>
          <a:bodyPr>
            <a:normAutofit lnSpcReduction="10000"/>
          </a:bodyPr>
          <a:lstStyle/>
          <a:p>
            <a:r>
              <a:rPr lang="en-IN" dirty="0" smtClean="0"/>
              <a:t>‘Restoration’ Comedy was already being criticised for its lack of morals and for being a form created to divert the jaded elite.</a:t>
            </a:r>
          </a:p>
          <a:p>
            <a:r>
              <a:rPr lang="en-IN" dirty="0" smtClean="0"/>
              <a:t>In 1698 Jeremy Collier published a </a:t>
            </a:r>
            <a:r>
              <a:rPr lang="en-IN" dirty="0" err="1" smtClean="0"/>
              <a:t>pamphlete</a:t>
            </a:r>
            <a:r>
              <a:rPr lang="en-IN" dirty="0" smtClean="0"/>
              <a:t> “Short View of the Immorality and Profaneness of the English Stage”, where he directed his scathing criticism mainly towards Wycherley, Congreve, </a:t>
            </a:r>
            <a:r>
              <a:rPr lang="en-IN" dirty="0" err="1" smtClean="0"/>
              <a:t>D’Urfey</a:t>
            </a:r>
            <a:r>
              <a:rPr lang="en-IN" dirty="0" smtClean="0"/>
              <a:t>, Otway and the like.</a:t>
            </a:r>
          </a:p>
          <a:p>
            <a:r>
              <a:rPr lang="en-IN" dirty="0" smtClean="0"/>
              <a:t>Thus the ‘hard-heartedness’ of Restoration Comedy was gradually giving way to a new form of writing </a:t>
            </a:r>
            <a:r>
              <a:rPr lang="en-IN" smtClean="0"/>
              <a:t>by the late 1690s.</a:t>
            </a:r>
            <a:endParaRPr lang="en-I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chemeClr val="tx2">
                    <a:lumMod val="50000"/>
                  </a:schemeClr>
                </a:solidFill>
              </a:rPr>
              <a:t>Social Background</a:t>
            </a:r>
            <a:endParaRPr lang="en-IN" dirty="0">
              <a:solidFill>
                <a:schemeClr val="tx2">
                  <a:lumMod val="50000"/>
                </a:schemeClr>
              </a:solidFill>
            </a:endParaRPr>
          </a:p>
        </p:txBody>
      </p:sp>
      <p:sp>
        <p:nvSpPr>
          <p:cNvPr id="3" name="Content Placeholder 2"/>
          <p:cNvSpPr>
            <a:spLocks noGrp="1"/>
          </p:cNvSpPr>
          <p:nvPr>
            <p:ph idx="1"/>
          </p:nvPr>
        </p:nvSpPr>
        <p:spPr/>
        <p:txBody>
          <a:bodyPr>
            <a:noAutofit/>
          </a:bodyPr>
          <a:lstStyle/>
          <a:p>
            <a:r>
              <a:rPr lang="en-IN" dirty="0" smtClean="0">
                <a:solidFill>
                  <a:schemeClr val="bg2">
                    <a:lumMod val="10000"/>
                  </a:schemeClr>
                </a:solidFill>
              </a:rPr>
              <a:t>The Restoration Period was preceded by Commonwealth period when the country was being ruled by Parliament under the direction of the Puritan General Oliver Cromwell (1653-1658).</a:t>
            </a:r>
          </a:p>
          <a:p>
            <a:r>
              <a:rPr lang="en-IN" dirty="0" smtClean="0">
                <a:solidFill>
                  <a:schemeClr val="accent2">
                    <a:lumMod val="50000"/>
                  </a:schemeClr>
                </a:solidFill>
              </a:rPr>
              <a:t>During this time, the importance of human reason and rationality was emphasised and thus this time was also known as the Age of Enlightenment.  </a:t>
            </a:r>
            <a:endParaRPr lang="en-IN" dirty="0">
              <a:solidFill>
                <a:schemeClr val="accent2">
                  <a:lumMod val="50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Social Background</a:t>
            </a:r>
            <a:endParaRPr lang="en-IN" dirty="0"/>
          </a:p>
        </p:txBody>
      </p:sp>
      <p:sp>
        <p:nvSpPr>
          <p:cNvPr id="3" name="Content Placeholder 2"/>
          <p:cNvSpPr>
            <a:spLocks noGrp="1"/>
          </p:cNvSpPr>
          <p:nvPr>
            <p:ph idx="1"/>
          </p:nvPr>
        </p:nvSpPr>
        <p:spPr/>
        <p:txBody>
          <a:bodyPr>
            <a:normAutofit fontScale="92500" lnSpcReduction="10000"/>
          </a:bodyPr>
          <a:lstStyle/>
          <a:p>
            <a:r>
              <a:rPr lang="en-IN" sz="2400" dirty="0" smtClean="0"/>
              <a:t>The English Civil War (1642-1651), a series of civil wars had broken out in between the Parliamentarians and the Cavaliers over the mode and manner of England’s governance and issues of religious freedom.</a:t>
            </a:r>
          </a:p>
          <a:p>
            <a:r>
              <a:rPr lang="en-IN" sz="2400" dirty="0" smtClean="0"/>
              <a:t>As a result of these wars, Charles I underwent trial and execution in 1649; his son Charles II was exiled (1651) and the English monarchy was replaced with the Commonwealth of England under Oliver Cromwell’s rule and briefly under his son Richard (1658-59). </a:t>
            </a:r>
          </a:p>
          <a:p>
            <a:r>
              <a:rPr lang="en-IN" sz="2400" dirty="0" smtClean="0"/>
              <a:t>After the death of Cromwell, his son proved to be an ineffectual leader and the public resented the Puritanism induced into their lives through the military rule. </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FFFF00"/>
                </a:solidFill>
              </a:rPr>
              <a:t>The Restoration</a:t>
            </a:r>
            <a:endParaRPr lang="en-IN" dirty="0">
              <a:solidFill>
                <a:srgbClr val="FFFF00"/>
              </a:solidFill>
            </a:endParaRPr>
          </a:p>
        </p:txBody>
      </p:sp>
      <p:sp>
        <p:nvSpPr>
          <p:cNvPr id="3" name="Content Placeholder 2"/>
          <p:cNvSpPr>
            <a:spLocks noGrp="1"/>
          </p:cNvSpPr>
          <p:nvPr>
            <p:ph idx="1"/>
          </p:nvPr>
        </p:nvSpPr>
        <p:spPr/>
        <p:txBody>
          <a:bodyPr/>
          <a:lstStyle/>
          <a:p>
            <a:r>
              <a:rPr lang="en-IN" dirty="0" smtClean="0"/>
              <a:t>In the year 1660, Charles II returned to England and was restored to the throne. The church supported this restoration in exchange for a promise of amnesty and religious toleration of the former enemies.</a:t>
            </a:r>
          </a:p>
          <a:p>
            <a:r>
              <a:rPr lang="en-IN" dirty="0" smtClean="0"/>
              <a:t>This is the main event that brought along with itself some important changes in terms of Art, Literature and Culture.</a:t>
            </a: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Some Important Dates so far to remember...</a:t>
            </a:r>
            <a:endParaRPr lang="en-IN" dirty="0"/>
          </a:p>
        </p:txBody>
      </p:sp>
      <p:sp>
        <p:nvSpPr>
          <p:cNvPr id="3" name="Content Placeholder 2"/>
          <p:cNvSpPr>
            <a:spLocks noGrp="1"/>
          </p:cNvSpPr>
          <p:nvPr>
            <p:ph idx="1"/>
          </p:nvPr>
        </p:nvSpPr>
        <p:spPr/>
        <p:txBody>
          <a:bodyPr/>
          <a:lstStyle/>
          <a:p>
            <a:r>
              <a:rPr lang="en-IN" dirty="0" smtClean="0">
                <a:solidFill>
                  <a:schemeClr val="accent4">
                    <a:lumMod val="20000"/>
                    <a:lumOff val="80000"/>
                  </a:schemeClr>
                </a:solidFill>
              </a:rPr>
              <a:t>1642</a:t>
            </a:r>
            <a:r>
              <a:rPr lang="en-IN" dirty="0" smtClean="0"/>
              <a:t> </a:t>
            </a:r>
            <a:r>
              <a:rPr lang="en-IN" dirty="0" smtClean="0">
                <a:solidFill>
                  <a:srgbClr val="FFFF00"/>
                </a:solidFill>
              </a:rPr>
              <a:t>– The  theatres were closed down in London, just after the First Civil War under the pretext that the public stage plays were incompatible with the current times, since the plays represented ‘lascivious mirth and levity’.</a:t>
            </a:r>
          </a:p>
          <a:p>
            <a:r>
              <a:rPr lang="en-IN" dirty="0" smtClean="0">
                <a:solidFill>
                  <a:schemeClr val="bg1"/>
                </a:solidFill>
              </a:rPr>
              <a:t>1660</a:t>
            </a:r>
            <a:r>
              <a:rPr lang="en-IN" dirty="0" smtClean="0">
                <a:solidFill>
                  <a:srgbClr val="FFC000"/>
                </a:solidFill>
              </a:rPr>
              <a:t> – Restoration of Charles II to the throne and reopening of theatres in the same year.</a:t>
            </a:r>
            <a:endParaRPr lang="en-IN" dirty="0">
              <a:solidFill>
                <a:srgbClr val="FFC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Some changes:</a:t>
            </a:r>
            <a:endParaRPr lang="en-IN" dirty="0"/>
          </a:p>
        </p:txBody>
      </p:sp>
      <p:sp>
        <p:nvSpPr>
          <p:cNvPr id="3" name="Content Placeholder 2"/>
          <p:cNvSpPr>
            <a:spLocks noGrp="1"/>
          </p:cNvSpPr>
          <p:nvPr>
            <p:ph idx="1"/>
          </p:nvPr>
        </p:nvSpPr>
        <p:spPr/>
        <p:txBody>
          <a:bodyPr>
            <a:normAutofit lnSpcReduction="10000"/>
          </a:bodyPr>
          <a:lstStyle/>
          <a:p>
            <a:r>
              <a:rPr lang="en-IN" dirty="0" smtClean="0"/>
              <a:t>Charles II was restored to the throne in May, 1660, there was a spontaneous outburst of joy that found its reflection in the literary outputs of the time as well. </a:t>
            </a:r>
          </a:p>
          <a:p>
            <a:r>
              <a:rPr lang="en-IN" dirty="0" smtClean="0"/>
              <a:t>King Charles had brought along with him, from his continental exile a love for French wit, gallantry and artistic deftness.</a:t>
            </a:r>
          </a:p>
          <a:p>
            <a:r>
              <a:rPr lang="en-IN" dirty="0" smtClean="0"/>
              <a:t>The necessary social, economic and religious readjustments crowded in upon the minds of men: their common sense, at times cynical evaluation of life was at wide variance from Roman stateliness and French refinement.</a:t>
            </a:r>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Some Changes:</a:t>
            </a:r>
            <a:endParaRPr lang="en-IN" dirty="0"/>
          </a:p>
        </p:txBody>
      </p:sp>
      <p:sp>
        <p:nvSpPr>
          <p:cNvPr id="3" name="Content Placeholder 2"/>
          <p:cNvSpPr>
            <a:spLocks noGrp="1"/>
          </p:cNvSpPr>
          <p:nvPr>
            <p:ph idx="1"/>
          </p:nvPr>
        </p:nvSpPr>
        <p:spPr/>
        <p:txBody>
          <a:bodyPr/>
          <a:lstStyle/>
          <a:p>
            <a:r>
              <a:rPr lang="en-IN" dirty="0" smtClean="0"/>
              <a:t>Gravity, moral earnestness and decorum in things that distinguished the Puritan period was specifically ignored.</a:t>
            </a:r>
          </a:p>
          <a:p>
            <a:r>
              <a:rPr lang="en-IN" dirty="0" smtClean="0"/>
              <a:t>The king was surrounded by a number of corrupt ministers. An atmosphere of gaiety and cheerfulness, licentiousness and moral laxity was restored.</a:t>
            </a:r>
          </a:p>
          <a:p>
            <a:r>
              <a:rPr lang="en-IN" dirty="0" smtClean="0"/>
              <a:t>Though the Great Fire of 1665 and the subsequent Plague had worked as some punishment, yet the king and his ministers kept up their revels.</a:t>
            </a: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Literary features of the age:</a:t>
            </a:r>
            <a:endParaRPr lang="en-IN" dirty="0"/>
          </a:p>
        </p:txBody>
      </p:sp>
      <p:sp>
        <p:nvSpPr>
          <p:cNvPr id="3" name="Content Placeholder 2"/>
          <p:cNvSpPr>
            <a:spLocks noGrp="1"/>
          </p:cNvSpPr>
          <p:nvPr>
            <p:ph idx="1"/>
          </p:nvPr>
        </p:nvSpPr>
        <p:spPr/>
        <p:txBody>
          <a:bodyPr>
            <a:normAutofit fontScale="85000" lnSpcReduction="10000"/>
          </a:bodyPr>
          <a:lstStyle/>
          <a:p>
            <a:r>
              <a:rPr lang="en-IN" dirty="0" smtClean="0"/>
              <a:t>Rules of manners, etiquette and social conventions were prioritised, in place of the depth and seriousness of a literary work.</a:t>
            </a:r>
          </a:p>
          <a:p>
            <a:r>
              <a:rPr lang="en-IN" dirty="0" smtClean="0"/>
              <a:t>The absence of exceptional literary talents or imaginative heights prompted the then contemporary authors to look up the works of ancients, the classics. Thus gradually there started, only a somewhat blind imitation of the classics leading to the beginning of the ‘Neo-classicism’.</a:t>
            </a:r>
          </a:p>
          <a:p>
            <a:r>
              <a:rPr lang="en-IN" dirty="0" smtClean="0"/>
              <a:t>Having spent their exile in France King Charles and his companions inspired a French taste for literature and that got reflected through the coarseness and indecency of the Restoration Comedy of Manners. The French masters who were imitated were: Corneille, Racine, Moliere and the likes.</a:t>
            </a: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15734" y="428604"/>
            <a:ext cx="1166770" cy="1143000"/>
          </a:xfrm>
        </p:spPr>
        <p:txBody>
          <a:bodyPr/>
          <a:lstStyle/>
          <a:p>
            <a:endParaRPr lang="en-IN" dirty="0"/>
          </a:p>
        </p:txBody>
      </p:sp>
      <p:pic>
        <p:nvPicPr>
          <p:cNvPr id="4" name="Content Placeholder 3" descr="download.jpg"/>
          <p:cNvPicPr>
            <a:picLocks noGrp="1" noChangeAspect="1"/>
          </p:cNvPicPr>
          <p:nvPr>
            <p:ph idx="1"/>
          </p:nvPr>
        </p:nvPicPr>
        <p:blipFill>
          <a:blip r:embed="rId2"/>
          <a:stretch>
            <a:fillRect/>
          </a:stretch>
        </p:blipFill>
        <p:spPr>
          <a:xfrm>
            <a:off x="2285984" y="4071942"/>
            <a:ext cx="5655826" cy="2500330"/>
          </a:xfrm>
        </p:spPr>
      </p:pic>
      <p:pic>
        <p:nvPicPr>
          <p:cNvPr id="5" name="Picture 4" descr="download (1).jpg"/>
          <p:cNvPicPr>
            <a:picLocks noChangeAspect="1"/>
          </p:cNvPicPr>
          <p:nvPr/>
        </p:nvPicPr>
        <p:blipFill>
          <a:blip r:embed="rId3"/>
          <a:stretch>
            <a:fillRect/>
          </a:stretch>
        </p:blipFill>
        <p:spPr>
          <a:xfrm>
            <a:off x="642910" y="428604"/>
            <a:ext cx="2841378" cy="3203280"/>
          </a:xfrm>
          <a:prstGeom prst="rect">
            <a:avLst/>
          </a:prstGeom>
        </p:spPr>
      </p:pic>
      <p:sp>
        <p:nvSpPr>
          <p:cNvPr id="6" name="TextBox 5"/>
          <p:cNvSpPr txBox="1"/>
          <p:nvPr/>
        </p:nvSpPr>
        <p:spPr>
          <a:xfrm>
            <a:off x="642910" y="142852"/>
            <a:ext cx="3143272" cy="369332"/>
          </a:xfrm>
          <a:prstGeom prst="rect">
            <a:avLst/>
          </a:prstGeom>
          <a:noFill/>
        </p:spPr>
        <p:txBody>
          <a:bodyPr wrap="square" rtlCol="0">
            <a:spAutoFit/>
          </a:bodyPr>
          <a:lstStyle/>
          <a:p>
            <a:r>
              <a:rPr lang="en-IN" dirty="0" smtClean="0"/>
              <a:t>Oliver Cromwell</a:t>
            </a:r>
            <a:endParaRPr lang="en-IN" dirty="0"/>
          </a:p>
        </p:txBody>
      </p:sp>
      <p:sp>
        <p:nvSpPr>
          <p:cNvPr id="7" name="TextBox 6"/>
          <p:cNvSpPr txBox="1"/>
          <p:nvPr/>
        </p:nvSpPr>
        <p:spPr>
          <a:xfrm>
            <a:off x="4786314" y="3571876"/>
            <a:ext cx="3000396" cy="369332"/>
          </a:xfrm>
          <a:prstGeom prst="rect">
            <a:avLst/>
          </a:prstGeom>
          <a:noFill/>
        </p:spPr>
        <p:txBody>
          <a:bodyPr wrap="square" rtlCol="0">
            <a:spAutoFit/>
          </a:bodyPr>
          <a:lstStyle/>
          <a:p>
            <a:r>
              <a:rPr lang="en-IN" dirty="0" smtClean="0"/>
              <a:t>Charles II</a:t>
            </a:r>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_rels/theme3.xml.rels><?xml version="1.0" encoding="UTF-8" standalone="yes"?>
<Relationships xmlns="http://schemas.openxmlformats.org/package/2006/relationships"><Relationship Id="rId1" Type="http://schemas.openxmlformats.org/officeDocument/2006/relationships/image" Target="../media/image3.jpeg"/></Relationships>
</file>

<file path=ppt/theme/_rels/theme4.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637</TotalTime>
  <Words>1147</Words>
  <Application>Microsoft Office PowerPoint</Application>
  <PresentationFormat>On-screen Show (4:3)</PresentationFormat>
  <Paragraphs>53</Paragraphs>
  <Slides>14</Slides>
  <Notes>0</Notes>
  <HiddenSlides>0</HiddenSlides>
  <MMClips>0</MMClips>
  <ScaleCrop>false</ScaleCrop>
  <HeadingPairs>
    <vt:vector size="4" baseType="variant">
      <vt:variant>
        <vt:lpstr>Theme</vt:lpstr>
      </vt:variant>
      <vt:variant>
        <vt:i4>4</vt:i4>
      </vt:variant>
      <vt:variant>
        <vt:lpstr>Slide Titles</vt:lpstr>
      </vt:variant>
      <vt:variant>
        <vt:i4>14</vt:i4>
      </vt:variant>
    </vt:vector>
  </HeadingPairs>
  <TitlesOfParts>
    <vt:vector size="18" baseType="lpstr">
      <vt:lpstr>Opulent</vt:lpstr>
      <vt:lpstr>Concourse</vt:lpstr>
      <vt:lpstr>Flow</vt:lpstr>
      <vt:lpstr>1_Flow</vt:lpstr>
      <vt:lpstr>Restoration Age (1660-1700)</vt:lpstr>
      <vt:lpstr>Social Background</vt:lpstr>
      <vt:lpstr>Social Background</vt:lpstr>
      <vt:lpstr>The Restoration</vt:lpstr>
      <vt:lpstr>Some Important Dates so far to remember...</vt:lpstr>
      <vt:lpstr>Some changes:</vt:lpstr>
      <vt:lpstr>Some Changes:</vt:lpstr>
      <vt:lpstr>Literary features of the age:</vt:lpstr>
      <vt:lpstr>Slide 9</vt:lpstr>
      <vt:lpstr>Comedy of Manners</vt:lpstr>
      <vt:lpstr>Features</vt:lpstr>
      <vt:lpstr>The Main Playwrights</vt:lpstr>
      <vt:lpstr>The Main Playwrights</vt:lpstr>
      <vt:lpstr>The conclusion</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Restoration Age (1660-1700)</dc:title>
  <dc:creator>Shymal_PC</dc:creator>
  <cp:lastModifiedBy>Shymal_PC</cp:lastModifiedBy>
  <cp:revision>68</cp:revision>
  <dcterms:created xsi:type="dcterms:W3CDTF">2021-01-05T14:46:41Z</dcterms:created>
  <dcterms:modified xsi:type="dcterms:W3CDTF">2021-01-13T05:45:31Z</dcterms:modified>
</cp:coreProperties>
</file>