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1" r:id="rId3"/>
    <p:sldId id="257" r:id="rId4"/>
    <p:sldId id="258" r:id="rId5"/>
    <p:sldId id="260" r:id="rId6"/>
    <p:sldId id="259" r:id="rId7"/>
    <p:sldId id="273" r:id="rId8"/>
    <p:sldId id="265" r:id="rId9"/>
    <p:sldId id="264" r:id="rId10"/>
    <p:sldId id="270" r:id="rId11"/>
    <p:sldId id="263" r:id="rId12"/>
    <p:sldId id="262" r:id="rId13"/>
    <p:sldId id="269" r:id="rId14"/>
    <p:sldId id="267" r:id="rId15"/>
    <p:sldId id="266" r:id="rId16"/>
    <p:sldId id="268" r:id="rId17"/>
    <p:sldId id="272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449" autoAdjust="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2F-65E8-44B0-9E96-155E0C3F0AD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E368-BF93-465F-B3D7-3CF13D0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1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2F-65E8-44B0-9E96-155E0C3F0AD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E368-BF93-465F-B3D7-3CF13D0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2F-65E8-44B0-9E96-155E0C3F0AD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E368-BF93-465F-B3D7-3CF13D0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23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2F-65E8-44B0-9E96-155E0C3F0AD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E368-BF93-465F-B3D7-3CF13D0A72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8817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2F-65E8-44B0-9E96-155E0C3F0AD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E368-BF93-465F-B3D7-3CF13D0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93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2F-65E8-44B0-9E96-155E0C3F0AD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E368-BF93-465F-B3D7-3CF13D0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1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2F-65E8-44B0-9E96-155E0C3F0AD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E368-BF93-465F-B3D7-3CF13D0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10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2F-65E8-44B0-9E96-155E0C3F0AD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E368-BF93-465F-B3D7-3CF13D0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38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2F-65E8-44B0-9E96-155E0C3F0AD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E368-BF93-465F-B3D7-3CF13D0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6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2F-65E8-44B0-9E96-155E0C3F0AD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E368-BF93-465F-B3D7-3CF13D0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4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2F-65E8-44B0-9E96-155E0C3F0AD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E368-BF93-465F-B3D7-3CF13D0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1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2F-65E8-44B0-9E96-155E0C3F0AD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E368-BF93-465F-B3D7-3CF13D0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3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2F-65E8-44B0-9E96-155E0C3F0AD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E368-BF93-465F-B3D7-3CF13D0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4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2F-65E8-44B0-9E96-155E0C3F0AD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E368-BF93-465F-B3D7-3CF13D0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7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2F-65E8-44B0-9E96-155E0C3F0AD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E368-BF93-465F-B3D7-3CF13D0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3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2F-65E8-44B0-9E96-155E0C3F0AD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E368-BF93-465F-B3D7-3CF13D0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2F-65E8-44B0-9E96-155E0C3F0AD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E368-BF93-465F-B3D7-3CF13D0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2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B9D002F-65E8-44B0-9E96-155E0C3F0AD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FE368-BF93-465F-B3D7-3CF13D0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36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D2CF6B-99B6-4FFE-817C-444358A94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963" y="702365"/>
            <a:ext cx="8401049" cy="702365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Kinetic Molecular Theory of Gases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6F825A-BF15-4B29-8A89-5289741EB8D3}"/>
              </a:ext>
            </a:extLst>
          </p:cNvPr>
          <p:cNvSpPr txBox="1"/>
          <p:nvPr/>
        </p:nvSpPr>
        <p:spPr>
          <a:xfrm flipH="1">
            <a:off x="6257924" y="1895062"/>
            <a:ext cx="4371976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B.Sc Chem (H) 1st Semester</a:t>
            </a:r>
          </a:p>
          <a:p>
            <a:r>
              <a:rPr lang="en-US" sz="2400" b="1" dirty="0"/>
              <a:t>        Physical Chemistry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0EF61-6AB2-411B-BE86-5C125E060EDC}"/>
              </a:ext>
            </a:extLst>
          </p:cNvPr>
          <p:cNvSpPr txBox="1"/>
          <p:nvPr/>
        </p:nvSpPr>
        <p:spPr>
          <a:xfrm>
            <a:off x="7686261" y="3896139"/>
            <a:ext cx="3704648" cy="181588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Dr.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Sayantani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Chatterjee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  <a:p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Vijaygarh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Jyotish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Ray College</a:t>
            </a:r>
          </a:p>
          <a:p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8,2 Jadavpur Central Rd</a:t>
            </a:r>
          </a:p>
          <a:p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Bijoygarh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Jadavpur</a:t>
            </a:r>
          </a:p>
          <a:p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Kolkata-700032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79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2FC28C-3393-4213-BBEE-7E99313204E3}"/>
              </a:ext>
            </a:extLst>
          </p:cNvPr>
          <p:cNvSpPr/>
          <p:nvPr/>
        </p:nvSpPr>
        <p:spPr>
          <a:xfrm>
            <a:off x="3486150" y="914392"/>
            <a:ext cx="5672138" cy="8715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Charles’ Law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AB5062E-C4B6-426B-A269-B5597443ABCF}"/>
              </a:ext>
            </a:extLst>
          </p:cNvPr>
          <p:cNvSpPr/>
          <p:nvPr/>
        </p:nvSpPr>
        <p:spPr>
          <a:xfrm>
            <a:off x="5972175" y="1771644"/>
            <a:ext cx="885825" cy="1171575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7246FEF-9EC2-451F-A39F-A1DD09B7AE79}"/>
              </a:ext>
            </a:extLst>
          </p:cNvPr>
          <p:cNvSpPr/>
          <p:nvPr/>
        </p:nvSpPr>
        <p:spPr>
          <a:xfrm>
            <a:off x="2514600" y="2957505"/>
            <a:ext cx="7758113" cy="18145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Charles's law states that the volume occupied by a fixed amount of gas at constant pressure is directly proportional to its absolute temperature.</a:t>
            </a:r>
          </a:p>
          <a:p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9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arles&amp;#39;s Law Examples ~ ChemistryGod">
            <a:extLst>
              <a:ext uri="{FF2B5EF4-FFF2-40B4-BE49-F238E27FC236}">
                <a16:creationId xmlns:a16="http://schemas.microsoft.com/office/drawing/2014/main" id="{7384512B-BC1D-483D-BB6F-4191840E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" y="757238"/>
            <a:ext cx="9672638" cy="550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75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1BA005-DA84-4E56-B0CC-0E4F67B97C81}"/>
              </a:ext>
            </a:extLst>
          </p:cNvPr>
          <p:cNvSpPr txBox="1"/>
          <p:nvPr/>
        </p:nvSpPr>
        <p:spPr>
          <a:xfrm>
            <a:off x="971551" y="842962"/>
            <a:ext cx="914399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Rounded MT Bold" panose="020F0704030504030204" pitchFamily="34" charset="0"/>
              </a:rPr>
              <a:t>Derivation of Charles law from Kinetic Gas Equation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B6E6871-0E14-4A22-91F8-8F2E2411DAB2}"/>
              </a:ext>
            </a:extLst>
          </p:cNvPr>
          <p:cNvSpPr/>
          <p:nvPr/>
        </p:nvSpPr>
        <p:spPr>
          <a:xfrm>
            <a:off x="971551" y="1685925"/>
            <a:ext cx="10744200" cy="43291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Lucida Bright" panose="02040602050505020304" pitchFamily="18" charset="0"/>
              </a:rPr>
              <a:t>From kinetic gas equation,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Bright" panose="02040602050505020304" pitchFamily="18" charset="0"/>
              </a:rPr>
              <a:t>PV=1/3 mn</a:t>
            </a:r>
            <a:r>
              <a:rPr lang="en-US" sz="1800" b="1" i="0" dirty="0">
                <a:solidFill>
                  <a:srgbClr val="002060"/>
                </a:solidFill>
                <a:effectLst/>
                <a:latin typeface="Lucida Bright" panose="020406020505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1" i="0" baseline="30000" dirty="0">
                <a:solidFill>
                  <a:srgbClr val="002060"/>
                </a:solidFill>
                <a:effectLst/>
                <a:latin typeface="Lucida Bright" panose="020406020505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Bright" panose="02040602050505020304" pitchFamily="18" charset="0"/>
              </a:rPr>
              <a:t>     Or, PV=2/3 X 1/2 (M</a:t>
            </a:r>
            <a:r>
              <a:rPr lang="en-US" sz="1800" b="1" i="0" dirty="0">
                <a:solidFill>
                  <a:srgbClr val="002060"/>
                </a:solidFill>
                <a:effectLst/>
                <a:latin typeface="Lucida Bright" panose="020406020505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1" i="0" baseline="30000" dirty="0">
                <a:solidFill>
                  <a:srgbClr val="002060"/>
                </a:solidFill>
                <a:effectLst/>
                <a:latin typeface="Lucida Bright" panose="020406020505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Lucida Bright" panose="02040602050505020304" pitchFamily="18" charset="0"/>
              </a:rPr>
              <a:t>)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Bright" panose="02040602050505020304" pitchFamily="18" charset="0"/>
              </a:rPr>
              <a:t> We know, 1/2 (M</a:t>
            </a:r>
            <a:r>
              <a:rPr lang="en-US" sz="1800" b="1" i="0" dirty="0">
                <a:solidFill>
                  <a:srgbClr val="002060"/>
                </a:solidFill>
                <a:effectLst/>
                <a:latin typeface="Lucida Bright" panose="020406020505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1" i="0" baseline="30000" dirty="0">
                <a:solidFill>
                  <a:srgbClr val="002060"/>
                </a:solidFill>
                <a:effectLst/>
                <a:latin typeface="Lucida Bright" panose="020406020505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Lucida Bright" panose="02040602050505020304" pitchFamily="18" charset="0"/>
              </a:rPr>
              <a:t>)</a:t>
            </a:r>
            <a:r>
              <a:rPr lang="en-US" b="1" dirty="0">
                <a:solidFill>
                  <a:srgbClr val="002060"/>
                </a:solidFill>
                <a:latin typeface="Lucida Bright" panose="02040602050505020304" pitchFamily="18" charset="0"/>
                <a:cs typeface="Times New Roman" panose="02020603050405020304" pitchFamily="18" charset="0"/>
              </a:rPr>
              <a:t> = Kinetic Energy of the gas</a:t>
            </a:r>
            <a:endParaRPr lang="en-US" b="1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Bright" panose="02040602050505020304" pitchFamily="18" charset="0"/>
              </a:rPr>
              <a:t>PV=2KT/3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Bright" panose="02040602050505020304" pitchFamily="18" charset="0"/>
              </a:rPr>
              <a:t>V/T=2K/3P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Bright" panose="02040602050505020304" pitchFamily="18" charset="0"/>
              </a:rPr>
              <a:t>2/3 and K both are constant, hence P is kept constant,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Bright" panose="02040602050505020304" pitchFamily="18" charset="0"/>
              </a:rPr>
              <a:t>V/T= Constant—this is nothing but Charles Law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C8F5B14-89CB-4BE1-96AF-B3A6E2F19083}"/>
              </a:ext>
            </a:extLst>
          </p:cNvPr>
          <p:cNvSpPr/>
          <p:nvPr/>
        </p:nvSpPr>
        <p:spPr>
          <a:xfrm>
            <a:off x="5543550" y="1366181"/>
            <a:ext cx="428625" cy="319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88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1979ADCB-51B3-4A1B-B03A-6E234DB72C41}"/>
              </a:ext>
            </a:extLst>
          </p:cNvPr>
          <p:cNvSpPr/>
          <p:nvPr/>
        </p:nvSpPr>
        <p:spPr>
          <a:xfrm>
            <a:off x="2457450" y="500063"/>
            <a:ext cx="5314950" cy="914399"/>
          </a:xfrm>
          <a:prstGeom prst="wedgeRectCallout">
            <a:avLst>
              <a:gd name="adj1" fmla="val -8310"/>
              <a:gd name="adj2" fmla="val 20754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Graham’s Diffusion law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E5B525-B81E-48A0-8EAE-C2877625BBFC}"/>
              </a:ext>
            </a:extLst>
          </p:cNvPr>
          <p:cNvSpPr/>
          <p:nvPr/>
        </p:nvSpPr>
        <p:spPr>
          <a:xfrm>
            <a:off x="3046810" y="2586038"/>
            <a:ext cx="7383065" cy="29003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Graham's law states that the rate of diffusion or of effusion of a gas is inversely proportional to the square root of its molecular weight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as well as </a:t>
            </a:r>
            <a:r>
              <a:rPr lang="en-US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mass densities.</a:t>
            </a:r>
          </a:p>
        </p:txBody>
      </p:sp>
    </p:spTree>
    <p:extLst>
      <p:ext uri="{BB962C8B-B14F-4D97-AF65-F5344CB8AC3E}">
        <p14:creationId xmlns:p14="http://schemas.microsoft.com/office/powerpoint/2010/main" val="1001967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ham's Law">
            <a:extLst>
              <a:ext uri="{FF2B5EF4-FFF2-40B4-BE49-F238E27FC236}">
                <a16:creationId xmlns:a16="http://schemas.microsoft.com/office/drawing/2014/main" id="{107DC11A-D08D-4673-9283-542A54262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043112"/>
            <a:ext cx="3714750" cy="42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praying Air Freshener ">
            <a:extLst>
              <a:ext uri="{FF2B5EF4-FFF2-40B4-BE49-F238E27FC236}">
                <a16:creationId xmlns:a16="http://schemas.microsoft.com/office/drawing/2014/main" id="{D737D351-D394-4BBE-8CF9-7C24CA11D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6" y="2043112"/>
            <a:ext cx="2988467" cy="220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ncense Stick">
            <a:extLst>
              <a:ext uri="{FF2B5EF4-FFF2-40B4-BE49-F238E27FC236}">
                <a16:creationId xmlns:a16="http://schemas.microsoft.com/office/drawing/2014/main" id="{B1AC4DD4-426E-4B42-AF8C-9B35838EC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06" y="4443412"/>
            <a:ext cx="3100387" cy="18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mparing Hard and Soft Water ">
            <a:extLst>
              <a:ext uri="{FF2B5EF4-FFF2-40B4-BE49-F238E27FC236}">
                <a16:creationId xmlns:a16="http://schemas.microsoft.com/office/drawing/2014/main" id="{C38B720F-A6CE-44B2-8008-970CAF559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2271712"/>
            <a:ext cx="3890962" cy="401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B03E355-9243-4AC4-BBB5-E902C62963C4}"/>
              </a:ext>
            </a:extLst>
          </p:cNvPr>
          <p:cNvSpPr/>
          <p:nvPr/>
        </p:nvSpPr>
        <p:spPr>
          <a:xfrm>
            <a:off x="800100" y="571501"/>
            <a:ext cx="10815638" cy="107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Practical Applications of Graham’ Diffusion Law</a:t>
            </a:r>
          </a:p>
        </p:txBody>
      </p:sp>
    </p:spTree>
    <p:extLst>
      <p:ext uri="{BB962C8B-B14F-4D97-AF65-F5344CB8AC3E}">
        <p14:creationId xmlns:p14="http://schemas.microsoft.com/office/powerpoint/2010/main" val="3258513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F2539C-EF7A-41FC-B8DD-EDC829DC30DF}"/>
              </a:ext>
            </a:extLst>
          </p:cNvPr>
          <p:cNvSpPr txBox="1"/>
          <p:nvPr/>
        </p:nvSpPr>
        <p:spPr>
          <a:xfrm>
            <a:off x="1771649" y="1357316"/>
            <a:ext cx="944403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Derivation of Graham’s diffusion law from Kinetic gas equation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226A1EB6-8940-493E-9209-B4E90F93BF49}"/>
                  </a:ext>
                </a:extLst>
              </p:cNvPr>
              <p:cNvSpPr/>
              <p:nvPr/>
            </p:nvSpPr>
            <p:spPr>
              <a:xfrm>
                <a:off x="300031" y="2443160"/>
                <a:ext cx="5386387" cy="3100387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Let there are two gases,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Diffusion rate (</a:t>
                </a:r>
                <a:r>
                  <a:rPr lang="en-US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∞ 1/</a:t>
                </a:r>
                <a:r>
                  <a:rPr lang="en-US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√d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(d- diffusion)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And for the other gas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Diffusion rate (</a:t>
                </a:r>
                <a:r>
                  <a:rPr lang="en-US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∞ 1/</a:t>
                </a:r>
                <a:r>
                  <a:rPr lang="en-US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√d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b="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r1/r2 =</a:t>
                </a:r>
                <a:r>
                  <a:rPr lang="en-US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√ (d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/d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endParaRPr lang="en-US" b="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From Kinetic Gas Equation, </a:t>
                </a:r>
                <a:r>
                  <a:rPr lang="en-US" b="1" dirty="0">
                    <a:solidFill>
                      <a:schemeClr val="tx1"/>
                    </a:solidFill>
                    <a:latin typeface="Lucida Bright" panose="02040602050505020304" pitchFamily="18" charset="0"/>
                  </a:rPr>
                  <a:t>PV=1/3 mn</a:t>
                </a:r>
                <a:r>
                  <a:rPr lang="en-US" sz="1800" b="1" i="0" dirty="0">
                    <a:solidFill>
                      <a:schemeClr val="tx1"/>
                    </a:solidFill>
                    <a:effectLst/>
                    <a:latin typeface="Lucida Bright" panose="020406020505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800" b="1" i="0" baseline="30000" dirty="0">
                    <a:solidFill>
                      <a:schemeClr val="tx1"/>
                    </a:solidFill>
                    <a:effectLst/>
                    <a:latin typeface="Lucida Bright" panose="02040602050505020304" pitchFamily="18" charset="0"/>
                    <a:cs typeface="Times New Roman" panose="02020603050405020304" pitchFamily="18" charset="0"/>
                  </a:rPr>
                  <a:t>2 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Or </a:t>
                </a:r>
                <a:r>
                  <a:rPr lang="en-US" sz="1800" b="1" i="0" dirty="0">
                    <a:solidFill>
                      <a:schemeClr val="tx1"/>
                    </a:solidFill>
                    <a:effectLst/>
                    <a:latin typeface="Lucida Bright" panose="020406020505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800" b="1" i="0" baseline="30000" dirty="0">
                    <a:solidFill>
                      <a:schemeClr val="tx1"/>
                    </a:solidFill>
                    <a:effectLst/>
                    <a:latin typeface="Lucida Bright" panose="020406020505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</a:rPr>
                  <a:t>= 3PV/M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Or </a:t>
                </a:r>
                <a:r>
                  <a:rPr lang="en-US" sz="1800" b="1" i="0" dirty="0">
                    <a:solidFill>
                      <a:schemeClr val="tx1"/>
                    </a:solidFill>
                    <a:effectLst/>
                    <a:latin typeface="Lucida Bright" panose="020406020505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800" b="1" i="0" baseline="30000" dirty="0">
                    <a:solidFill>
                      <a:schemeClr val="tx1"/>
                    </a:solidFill>
                    <a:effectLst/>
                    <a:latin typeface="Lucida Bright" panose="020406020505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</a:rPr>
                  <a:t> =3P/d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Or C=</a:t>
                </a:r>
                <a:r>
                  <a:rPr lang="en-US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√ 3p/d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226A1EB6-8940-493E-9209-B4E90F93BF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31" y="2443160"/>
                <a:ext cx="5386387" cy="310038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02EBE166-24DF-4858-B3BA-E9E842BABAA3}"/>
              </a:ext>
            </a:extLst>
          </p:cNvPr>
          <p:cNvSpPr/>
          <p:nvPr/>
        </p:nvSpPr>
        <p:spPr>
          <a:xfrm>
            <a:off x="5843577" y="2561938"/>
            <a:ext cx="1028700" cy="6857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EA6168-09E1-4588-99AF-9D0E4F5F5AD4}"/>
              </a:ext>
            </a:extLst>
          </p:cNvPr>
          <p:cNvSpPr/>
          <p:nvPr/>
        </p:nvSpPr>
        <p:spPr>
          <a:xfrm>
            <a:off x="7029436" y="2114546"/>
            <a:ext cx="3414727" cy="15430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For the two gases -</a:t>
            </a:r>
          </a:p>
          <a:p>
            <a:pPr algn="ctr"/>
            <a:r>
              <a:rPr lang="en-US" b="1" dirty="0"/>
              <a:t>C1/C2=</a:t>
            </a:r>
            <a:r>
              <a:rPr lang="en-US" b="1" dirty="0">
                <a:latin typeface="Century Gothic" panose="020B0502020202020204" pitchFamily="34" charset="0"/>
              </a:rPr>
              <a:t>√d2/d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Or r1/r2=√d2/d1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C14E94F-695E-44D6-B3D8-96EDF8ABACE6}"/>
              </a:ext>
            </a:extLst>
          </p:cNvPr>
          <p:cNvSpPr/>
          <p:nvPr/>
        </p:nvSpPr>
        <p:spPr>
          <a:xfrm flipH="1">
            <a:off x="8343900" y="3771892"/>
            <a:ext cx="538162" cy="4572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B80957-EBE9-43B9-A394-9601301B6079}"/>
              </a:ext>
            </a:extLst>
          </p:cNvPr>
          <p:cNvSpPr/>
          <p:nvPr/>
        </p:nvSpPr>
        <p:spPr>
          <a:xfrm>
            <a:off x="6200775" y="4400553"/>
            <a:ext cx="5129213" cy="15430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6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Graham’sDiffusion</a:t>
            </a:r>
            <a:r>
              <a:rPr lang="en-US" sz="1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law states that the rate of diffusion or of effusion of a gas is inversely proportional to the square root of its molecular weight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</a:rPr>
              <a:t> as well as </a:t>
            </a:r>
            <a:r>
              <a:rPr lang="en-US" sz="1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mass densities.</a:t>
            </a:r>
          </a:p>
          <a:p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16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628A72-0119-4053-B10D-0D2B165B7D8E}"/>
              </a:ext>
            </a:extLst>
          </p:cNvPr>
          <p:cNvSpPr/>
          <p:nvPr/>
        </p:nvSpPr>
        <p:spPr>
          <a:xfrm>
            <a:off x="1528763" y="814388"/>
            <a:ext cx="8158162" cy="5786437"/>
          </a:xfrm>
          <a:prstGeom prst="roundRect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A6153-DB34-4048-994E-2EE09917816A}"/>
              </a:ext>
            </a:extLst>
          </p:cNvPr>
          <p:cNvSpPr txBox="1"/>
          <p:nvPr/>
        </p:nvSpPr>
        <p:spPr>
          <a:xfrm>
            <a:off x="2319337" y="1517599"/>
            <a:ext cx="736758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effectLst/>
                <a:latin typeface="Google Sans"/>
              </a:rPr>
              <a:t>Practical Implications of Graham's law of diffusion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It helps </a:t>
            </a:r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</a:rPr>
              <a:t>to</a:t>
            </a:r>
            <a:r>
              <a:rPr lang="en-US" sz="2400" b="1" i="0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 separate gases having different densities.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400" b="1" i="0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It helps in the separation of isotopes of certain elements.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400" b="1" i="0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It helps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to determine</a:t>
            </a:r>
            <a:r>
              <a:rPr lang="en-US" sz="2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the molecular weight of an unknown gas by using the rates of diffusion/effusion.</a:t>
            </a:r>
          </a:p>
          <a:p>
            <a:br>
              <a:rPr lang="en-US" sz="2800" b="1" i="0" dirty="0">
                <a:effectLst/>
                <a:latin typeface="arial" panose="020B0604020202020204" pitchFamily="34" charset="0"/>
              </a:rPr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69224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F73B01A-3C0B-441D-9480-EC365645FC08}"/>
              </a:ext>
            </a:extLst>
          </p:cNvPr>
          <p:cNvSpPr/>
          <p:nvPr/>
        </p:nvSpPr>
        <p:spPr>
          <a:xfrm>
            <a:off x="957249" y="585784"/>
            <a:ext cx="4400550" cy="8143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10000"/>
                  </a:schemeClr>
                </a:solidFill>
              </a:rPr>
              <a:t>Avogadro’s law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548EC5-3F61-41BC-A913-8D94B52C5A57}"/>
              </a:ext>
            </a:extLst>
          </p:cNvPr>
          <p:cNvSpPr/>
          <p:nvPr/>
        </p:nvSpPr>
        <p:spPr>
          <a:xfrm>
            <a:off x="385763" y="1685915"/>
            <a:ext cx="5214937" cy="18145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According to this law, at same temp and pressure if two gases are having same volume then they will possesses same number of molecules.</a:t>
            </a:r>
          </a:p>
        </p:txBody>
      </p:sp>
      <p:pic>
        <p:nvPicPr>
          <p:cNvPr id="5" name="Picture 2" descr="Avogadro's Law - Definition, Formula, Examples">
            <a:extLst>
              <a:ext uri="{FF2B5EF4-FFF2-40B4-BE49-F238E27FC236}">
                <a16:creationId xmlns:a16="http://schemas.microsoft.com/office/drawing/2014/main" id="{19EB73AE-A41F-4668-9E62-44059B8C7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16" y="1971675"/>
            <a:ext cx="6157921" cy="462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696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al Life Applications! | Not Avocado, It&amp;#39;s Avogadro">
            <a:extLst>
              <a:ext uri="{FF2B5EF4-FFF2-40B4-BE49-F238E27FC236}">
                <a16:creationId xmlns:a16="http://schemas.microsoft.com/office/drawing/2014/main" id="{31B98AC9-979B-4B0F-84FC-730B2AB27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386018"/>
            <a:ext cx="4557721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vogadro&amp;#39;s law by Sydney Karl">
            <a:extLst>
              <a:ext uri="{FF2B5EF4-FFF2-40B4-BE49-F238E27FC236}">
                <a16:creationId xmlns:a16="http://schemas.microsoft.com/office/drawing/2014/main" id="{4FA86B71-99F2-489A-9330-EDDE18F04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86019"/>
            <a:ext cx="5495924" cy="391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C6BDCF0-A281-46AA-B21D-CF89A7D2A8A7}"/>
              </a:ext>
            </a:extLst>
          </p:cNvPr>
          <p:cNvSpPr/>
          <p:nvPr/>
        </p:nvSpPr>
        <p:spPr>
          <a:xfrm>
            <a:off x="3800475" y="1085850"/>
            <a:ext cx="5957888" cy="785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Practical Implication of Avogadro’s Law</a:t>
            </a:r>
          </a:p>
        </p:txBody>
      </p:sp>
    </p:spTree>
    <p:extLst>
      <p:ext uri="{BB962C8B-B14F-4D97-AF65-F5344CB8AC3E}">
        <p14:creationId xmlns:p14="http://schemas.microsoft.com/office/powerpoint/2010/main" val="1290933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77C7030-B3CE-4902-9148-0E0E1136E517}"/>
              </a:ext>
            </a:extLst>
          </p:cNvPr>
          <p:cNvSpPr/>
          <p:nvPr/>
        </p:nvSpPr>
        <p:spPr>
          <a:xfrm>
            <a:off x="2543176" y="2686056"/>
            <a:ext cx="7672388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Derivation of Avogadro’s Law from Kinetic Gas Equation</a:t>
            </a:r>
          </a:p>
        </p:txBody>
      </p:sp>
    </p:spTree>
    <p:extLst>
      <p:ext uri="{BB962C8B-B14F-4D97-AF65-F5344CB8AC3E}">
        <p14:creationId xmlns:p14="http://schemas.microsoft.com/office/powerpoint/2010/main" val="421833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409582-DC1F-4F6D-AAFF-2F24BEC33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238" y="452718"/>
            <a:ext cx="5540376" cy="761720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Learning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F13CF-8593-4923-8FF1-E52EADAD6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71663"/>
            <a:ext cx="8946541" cy="3757612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endParaRPr lang="en-US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1. 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Assumptions of Kinetic theory of gases.</a:t>
            </a:r>
          </a:p>
          <a:p>
            <a:endParaRPr lang="en-US" sz="3200" b="1" dirty="0">
              <a:solidFill>
                <a:schemeClr val="bg1">
                  <a:lumMod val="95000"/>
                  <a:lumOff val="5000"/>
                </a:schemeClr>
              </a:solidFill>
              <a:latin typeface="Algerian" panose="04020705040A02060702" pitchFamily="82" charset="0"/>
            </a:endParaRPr>
          </a:p>
          <a:p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2. Derivations of Kinetic Gas Equation</a:t>
            </a:r>
          </a:p>
          <a:p>
            <a:endParaRPr lang="en-US" sz="3200" b="1" dirty="0">
              <a:solidFill>
                <a:schemeClr val="bg1">
                  <a:lumMod val="95000"/>
                  <a:lumOff val="5000"/>
                </a:schemeClr>
              </a:solidFill>
              <a:latin typeface="Algerian" panose="04020705040A02060702" pitchFamily="82" charset="0"/>
            </a:endParaRPr>
          </a:p>
          <a:p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3. Derivations and practical implications of Boyle’s Law, Charles Law, Avogadro’s Law and Graham’s Law of Diffusion</a:t>
            </a:r>
          </a:p>
          <a:p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334280B-E966-4B3C-8F67-3B2B76C4A02E}"/>
              </a:ext>
            </a:extLst>
          </p:cNvPr>
          <p:cNvSpPr/>
          <p:nvPr/>
        </p:nvSpPr>
        <p:spPr>
          <a:xfrm>
            <a:off x="5086353" y="1257301"/>
            <a:ext cx="542925" cy="65722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10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64F9C-3C04-4C9D-B3EE-A7FAA7E2598B}"/>
              </a:ext>
            </a:extLst>
          </p:cNvPr>
          <p:cNvSpPr txBox="1"/>
          <p:nvPr/>
        </p:nvSpPr>
        <p:spPr>
          <a:xfrm>
            <a:off x="1628775" y="206425"/>
            <a:ext cx="9844087" cy="166180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34495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Avogadro’s law states that equal volumes of all gases under identical conditions of temperature and pressure, contain the same number of </a:t>
            </a:r>
            <a:r>
              <a:rPr lang="en-US" sz="1800" dirty="0" err="1">
                <a:solidFill>
                  <a:srgbClr val="34495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molecules.Consider</a:t>
            </a:r>
            <a:r>
              <a:rPr lang="en-US" sz="1800" dirty="0">
                <a:solidFill>
                  <a:srgbClr val="34495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two gas having equal volumes ‘V’ at temperature ‘T’ and pressure ‘P’. 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34495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M1=Mass of first gas ,  M2=Mass of second gas , C1=C2=</a:t>
            </a:r>
            <a:r>
              <a:rPr lang="en-US" sz="1800" dirty="0" err="1">
                <a:solidFill>
                  <a:srgbClr val="34495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r.m.s</a:t>
            </a:r>
            <a:r>
              <a:rPr lang="en-US" sz="1800" dirty="0">
                <a:solidFill>
                  <a:srgbClr val="34495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velocity of gas molecules of </a:t>
            </a:r>
            <a:r>
              <a:rPr lang="en-US" dirty="0">
                <a:solidFill>
                  <a:srgbClr val="3449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 </a:t>
            </a:r>
            <a:r>
              <a:rPr lang="en-US" sz="1800" dirty="0">
                <a:solidFill>
                  <a:srgbClr val="34495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gases m1/ m2 = Mass of each molecule of gas.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9337AA8-3B8E-4BF9-A1D3-D8CCC6A13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20" y="2133600"/>
            <a:ext cx="40290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CAABF1D-AF65-42C3-9688-5DDBE47AD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1" y="2062164"/>
            <a:ext cx="3128963" cy="41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76435422-AEA7-4B3A-B1B7-DADF55F91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3" y="1928813"/>
            <a:ext cx="2871790" cy="498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0EBEA16-CE3B-4F77-B537-72768CF1001E}"/>
              </a:ext>
            </a:extLst>
          </p:cNvPr>
          <p:cNvSpPr/>
          <p:nvPr/>
        </p:nvSpPr>
        <p:spPr>
          <a:xfrm>
            <a:off x="7872414" y="3900488"/>
            <a:ext cx="914399" cy="38576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1DBC86E2-FBCF-4AFF-BA1E-0A493D53072A}"/>
              </a:ext>
            </a:extLst>
          </p:cNvPr>
          <p:cNvSpPr/>
          <p:nvPr/>
        </p:nvSpPr>
        <p:spPr>
          <a:xfrm rot="20124092">
            <a:off x="3629660" y="4781550"/>
            <a:ext cx="950117" cy="890588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07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8952B07-A15D-46CC-B271-9C5D85A4D1EC}"/>
              </a:ext>
            </a:extLst>
          </p:cNvPr>
          <p:cNvSpPr/>
          <p:nvPr/>
        </p:nvSpPr>
        <p:spPr>
          <a:xfrm>
            <a:off x="971551" y="1042988"/>
            <a:ext cx="11029950" cy="524351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Next Day’s topic</a:t>
            </a:r>
          </a:p>
          <a:p>
            <a:pPr marL="742950" indent="-742950" algn="ctr">
              <a:buAutoNum type="arabicPeriod"/>
            </a:pPr>
            <a:r>
              <a:rPr lang="en-US" sz="3600" b="1" dirty="0">
                <a:solidFill>
                  <a:schemeClr val="tx1"/>
                </a:solidFill>
              </a:rPr>
              <a:t>Deviation of gas from ideal behavior</a:t>
            </a:r>
          </a:p>
          <a:p>
            <a:pPr marL="742950" indent="-742950" algn="ctr">
              <a:buAutoNum type="arabicPeriod"/>
            </a:pPr>
            <a:r>
              <a:rPr lang="en-US" sz="3600" b="1" dirty="0">
                <a:solidFill>
                  <a:schemeClr val="tx1"/>
                </a:solidFill>
              </a:rPr>
              <a:t>Van der </a:t>
            </a:r>
            <a:r>
              <a:rPr lang="en-US" sz="3600" b="1" dirty="0" err="1">
                <a:solidFill>
                  <a:schemeClr val="tx1"/>
                </a:solidFill>
              </a:rPr>
              <a:t>waals</a:t>
            </a:r>
            <a:r>
              <a:rPr lang="en-US" sz="3600" b="1" dirty="0">
                <a:solidFill>
                  <a:schemeClr val="tx1"/>
                </a:solidFill>
              </a:rPr>
              <a:t> equation in detail. </a:t>
            </a:r>
          </a:p>
        </p:txBody>
      </p:sp>
    </p:spTree>
    <p:extLst>
      <p:ext uri="{BB962C8B-B14F-4D97-AF65-F5344CB8AC3E}">
        <p14:creationId xmlns:p14="http://schemas.microsoft.com/office/powerpoint/2010/main" val="2562565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usiness Thank-You Letter Examples">
            <a:extLst>
              <a:ext uri="{FF2B5EF4-FFF2-40B4-BE49-F238E27FC236}">
                <a16:creationId xmlns:a16="http://schemas.microsoft.com/office/drawing/2014/main" id="{CAA6ADCE-8221-4B9A-8652-D256BCFB3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036736"/>
            <a:ext cx="8943975" cy="533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280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43466-1EBA-408E-85AC-0BADDF0F6F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2034" y="452438"/>
            <a:ext cx="10111409" cy="858837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Kinetic Theory of Gases- Assumptions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24B917-70D2-4C31-A6AD-AA57F45C1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56" y="1749287"/>
            <a:ext cx="8706677" cy="449248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8032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inetic theory of gases - Wikipedia">
            <a:extLst>
              <a:ext uri="{FF2B5EF4-FFF2-40B4-BE49-F238E27FC236}">
                <a16:creationId xmlns:a16="http://schemas.microsoft.com/office/drawing/2014/main" id="{80390425-0F26-485F-9DE9-6D32C010B9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95" y="2176462"/>
            <a:ext cx="4041913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inetic theory of gases n.">
            <a:extLst>
              <a:ext uri="{FF2B5EF4-FFF2-40B4-BE49-F238E27FC236}">
                <a16:creationId xmlns:a16="http://schemas.microsoft.com/office/drawing/2014/main" id="{37B3598E-1E07-4655-9F2C-C3D403C9B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0" y="857249"/>
            <a:ext cx="663933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68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inetic gas theory equation formula derivation, calculate root mean square speed, average and total kinetic energy">
            <a:extLst>
              <a:ext uri="{FF2B5EF4-FFF2-40B4-BE49-F238E27FC236}">
                <a16:creationId xmlns:a16="http://schemas.microsoft.com/office/drawing/2014/main" id="{42C28501-77A2-47BA-80E0-B5BE90A45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66" y="1042988"/>
            <a:ext cx="9720468" cy="554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DA46A-2375-4CB7-842C-82AF9680089F}"/>
              </a:ext>
            </a:extLst>
          </p:cNvPr>
          <p:cNvSpPr txBox="1"/>
          <p:nvPr/>
        </p:nvSpPr>
        <p:spPr>
          <a:xfrm flipH="1">
            <a:off x="2279374" y="271456"/>
            <a:ext cx="816478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Derivation of Kinetic Gas Equation</a:t>
            </a:r>
          </a:p>
        </p:txBody>
      </p:sp>
    </p:spTree>
    <p:extLst>
      <p:ext uri="{BB962C8B-B14F-4D97-AF65-F5344CB8AC3E}">
        <p14:creationId xmlns:p14="http://schemas.microsoft.com/office/powerpoint/2010/main" val="41027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C0E8AEF-A89B-46CF-B8E6-C59B5A520784}"/>
              </a:ext>
            </a:extLst>
          </p:cNvPr>
          <p:cNvSpPr txBox="1"/>
          <p:nvPr/>
        </p:nvSpPr>
        <p:spPr>
          <a:xfrm>
            <a:off x="242889" y="1489207"/>
            <a:ext cx="11744324" cy="35394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/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 us take a cubic container with edge length l containing N molecules of gas of molecular mass = m, and RMS speed = C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at temperature T and pressure P. Among these molecules, N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has velocity C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has velocity C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has velocity C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so on. Let us concentrate our calculation on unit or single-molecule among N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that has resultant velocity C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 the component velocities are </a:t>
            </a:r>
            <a:r>
              <a:rPr lang="en-US" sz="16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1" i="0" baseline="-25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1" i="0" baseline="-25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Therefore, C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i="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C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1" i="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C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1" i="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C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600" b="1" i="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baseline="30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the molecule will collide walls A and B of the container with the component velocity </a:t>
            </a:r>
            <a:r>
              <a:rPr lang="en-US" sz="16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1" i="0" baseline="-25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 other opposite faces by C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 </a:t>
            </a:r>
            <a:r>
              <a:rPr lang="en-US" sz="16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1" i="0" baseline="-25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Therefore, the change of momentum along X-direction for a single collision, = m </a:t>
            </a:r>
            <a:r>
              <a:rPr lang="en-US" sz="16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1" i="0" baseline="-25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(- m </a:t>
            </a:r>
            <a:r>
              <a:rPr lang="en-US" sz="16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1" i="0" baseline="-25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= 2 m </a:t>
            </a:r>
            <a:r>
              <a:rPr lang="en-US" sz="16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1" i="0" baseline="-25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 rate change of momentum along X, Y, and Z-direction is 2mC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1" i="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/l, 2mC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1" i="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/l, and 2mC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600" b="1" i="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/l. Total rate change of momentum for the molecule given on the picture, 2m(C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1" i="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C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1" i="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C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600" b="1" i="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)/l = 2mC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i="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/l.</a:t>
            </a:r>
          </a:p>
          <a:p>
            <a:pPr algn="l"/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N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molecules, change of momentum = 2mN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i="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/l. If we consider all the molecules of the gas present in this cubic container, total change of momentum = 2mNC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en-US" sz="1600" b="1" i="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/l, where C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root means square velocity.</a:t>
            </a:r>
          </a:p>
          <a:p>
            <a:pPr algn="ctr"/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Newton’s second law of motion, the rate of change of momentum due to wall collision is equal to the force developed within the gases. Therefore, P × 6l</a:t>
            </a:r>
            <a:r>
              <a:rPr lang="en-US" sz="1600" b="1" i="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(2mNC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en-US" sz="1600" b="1" i="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)/l</a:t>
            </a:r>
            <a:b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or, P × 3l</a:t>
            </a:r>
            <a:r>
              <a:rPr lang="en-US" sz="1600" b="1" i="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mNC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en-US" sz="1600" b="1" i="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en-US" sz="1600" b="1" i="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or, P × l</a:t>
            </a:r>
            <a:r>
              <a:rPr lang="en-US" sz="1600" b="1" i="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mNC</a:t>
            </a:r>
            <a:r>
              <a:rPr lang="en-US" sz="1600" b="1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en-US" sz="1600" b="1" i="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/3</a:t>
            </a:r>
          </a:p>
        </p:txBody>
      </p:sp>
      <p:pic>
        <p:nvPicPr>
          <p:cNvPr id="4100" name="Picture 4" descr="Derivation of Kinetic Gas Equation">
            <a:extLst>
              <a:ext uri="{FF2B5EF4-FFF2-40B4-BE49-F238E27FC236}">
                <a16:creationId xmlns:a16="http://schemas.microsoft.com/office/drawing/2014/main" id="{25E1C203-F98D-4BDE-A9A1-A46C8AFFC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1" y="5072056"/>
            <a:ext cx="4400550" cy="1400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DDC221-2DD7-4709-8905-2092FD114C38}"/>
              </a:ext>
            </a:extLst>
          </p:cNvPr>
          <p:cNvSpPr txBox="1"/>
          <p:nvPr/>
        </p:nvSpPr>
        <p:spPr>
          <a:xfrm>
            <a:off x="3046809" y="522561"/>
            <a:ext cx="6754415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Algerian" panose="04020705040A02060702" pitchFamily="82" charset="0"/>
              </a:rPr>
              <a:t>Derivation of Kinetic Gas Equation</a:t>
            </a:r>
          </a:p>
        </p:txBody>
      </p:sp>
    </p:spTree>
    <p:extLst>
      <p:ext uri="{BB962C8B-B14F-4D97-AF65-F5344CB8AC3E}">
        <p14:creationId xmlns:p14="http://schemas.microsoft.com/office/powerpoint/2010/main" val="398519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E802BD-E72E-4D15-B53A-FE45876ADB04}"/>
              </a:ext>
            </a:extLst>
          </p:cNvPr>
          <p:cNvSpPr txBox="1"/>
          <p:nvPr/>
        </p:nvSpPr>
        <p:spPr>
          <a:xfrm>
            <a:off x="5186370" y="914394"/>
            <a:ext cx="29718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Boyle’s Law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AEA61-A801-41DF-B580-B7C3AB6DDBCE}"/>
              </a:ext>
            </a:extLst>
          </p:cNvPr>
          <p:cNvSpPr txBox="1"/>
          <p:nvPr/>
        </p:nvSpPr>
        <p:spPr>
          <a:xfrm>
            <a:off x="8158170" y="2544693"/>
            <a:ext cx="982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2D019F-5FE7-42CD-932E-9B493CCFC3CE}"/>
              </a:ext>
            </a:extLst>
          </p:cNvPr>
          <p:cNvSpPr/>
          <p:nvPr/>
        </p:nvSpPr>
        <p:spPr>
          <a:xfrm>
            <a:off x="3200400" y="2714625"/>
            <a:ext cx="8001000" cy="224313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i="0" dirty="0">
                <a:effectLst/>
                <a:latin typeface="Arial Black" panose="020B0A04020102020204" pitchFamily="34" charset="0"/>
              </a:rPr>
              <a:t>Boyle's law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i="0" dirty="0">
                <a:effectLst/>
                <a:latin typeface="Arial Black" panose="020B0A04020102020204" pitchFamily="34" charset="0"/>
              </a:rPr>
              <a:t>states that, at constant temperature, the pressure P of a gas varies inversely with its volume V, or PV = k, where k is a constant.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A4579EC-DB39-4A31-9029-3CDB27E8397F}"/>
              </a:ext>
            </a:extLst>
          </p:cNvPr>
          <p:cNvSpPr/>
          <p:nvPr/>
        </p:nvSpPr>
        <p:spPr>
          <a:xfrm>
            <a:off x="6529388" y="1560725"/>
            <a:ext cx="528637" cy="11539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3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1BA005-DA84-4E56-B0CC-0E4F67B97C81}"/>
              </a:ext>
            </a:extLst>
          </p:cNvPr>
          <p:cNvSpPr txBox="1"/>
          <p:nvPr/>
        </p:nvSpPr>
        <p:spPr>
          <a:xfrm>
            <a:off x="1800225" y="842962"/>
            <a:ext cx="8315325" cy="461665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Rounded MT Bold" panose="020F0704030504030204" pitchFamily="34" charset="0"/>
              </a:rPr>
              <a:t>Derivation of Boyle’s law from Kinetic Gas Equation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B6E6871-0E14-4A22-91F8-8F2E2411DAB2}"/>
              </a:ext>
            </a:extLst>
          </p:cNvPr>
          <p:cNvSpPr/>
          <p:nvPr/>
        </p:nvSpPr>
        <p:spPr>
          <a:xfrm>
            <a:off x="971551" y="1900239"/>
            <a:ext cx="10744200" cy="35290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Lucida Bright" panose="02040602050505020304" pitchFamily="18" charset="0"/>
              </a:rPr>
              <a:t>From kinetic gas equation,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Bright" panose="02040602050505020304" pitchFamily="18" charset="0"/>
              </a:rPr>
              <a:t>PV=1/3 mn</a:t>
            </a:r>
            <a:r>
              <a:rPr lang="en-US" sz="1800" b="1" i="0" dirty="0">
                <a:solidFill>
                  <a:srgbClr val="002060"/>
                </a:solidFill>
                <a:effectLst/>
                <a:latin typeface="Lucida Bright" panose="020406020505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1" i="0" baseline="30000" dirty="0">
                <a:solidFill>
                  <a:srgbClr val="002060"/>
                </a:solidFill>
                <a:effectLst/>
                <a:latin typeface="Lucida Bright" panose="020406020505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Bright" panose="02040602050505020304" pitchFamily="18" charset="0"/>
              </a:rPr>
              <a:t>     Or, PV=2/3 X 1/2 (M</a:t>
            </a:r>
            <a:r>
              <a:rPr lang="en-US" sz="1800" b="1" i="0" dirty="0">
                <a:solidFill>
                  <a:srgbClr val="002060"/>
                </a:solidFill>
                <a:effectLst/>
                <a:latin typeface="Lucida Bright" panose="020406020505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1" i="0" baseline="30000" dirty="0">
                <a:solidFill>
                  <a:srgbClr val="002060"/>
                </a:solidFill>
                <a:effectLst/>
                <a:latin typeface="Lucida Bright" panose="020406020505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Lucida Bright" panose="02040602050505020304" pitchFamily="18" charset="0"/>
              </a:rPr>
              <a:t>)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Bright" panose="02040602050505020304" pitchFamily="18" charset="0"/>
              </a:rPr>
              <a:t> We know, 1/2 (M</a:t>
            </a:r>
            <a:r>
              <a:rPr lang="en-US" sz="1800" b="1" i="0" dirty="0">
                <a:solidFill>
                  <a:srgbClr val="002060"/>
                </a:solidFill>
                <a:effectLst/>
                <a:latin typeface="Lucida Bright" panose="020406020505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1" i="0" baseline="30000" dirty="0">
                <a:solidFill>
                  <a:srgbClr val="002060"/>
                </a:solidFill>
                <a:effectLst/>
                <a:latin typeface="Lucida Bright" panose="020406020505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Lucida Bright" panose="02040602050505020304" pitchFamily="18" charset="0"/>
              </a:rPr>
              <a:t>)</a:t>
            </a:r>
            <a:r>
              <a:rPr lang="en-US" b="1" dirty="0">
                <a:solidFill>
                  <a:srgbClr val="002060"/>
                </a:solidFill>
                <a:latin typeface="Lucida Bright" panose="02040602050505020304" pitchFamily="18" charset="0"/>
                <a:cs typeface="Times New Roman" panose="02020603050405020304" pitchFamily="18" charset="0"/>
              </a:rPr>
              <a:t> = Kinetic Energy of the gas</a:t>
            </a:r>
            <a:endParaRPr lang="en-US" b="1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Bright" panose="02040602050505020304" pitchFamily="18" charset="0"/>
              </a:rPr>
              <a:t>PV=2KT/3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Bright" panose="02040602050505020304" pitchFamily="18" charset="0"/>
              </a:rPr>
              <a:t>PV= Constant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Bright" panose="02040602050505020304" pitchFamily="18" charset="0"/>
              </a:rPr>
              <a:t>2/3 and K both are constant, and T is constant in case of Boyle’s law.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Bright" panose="02040602050505020304" pitchFamily="18" charset="0"/>
              </a:rPr>
              <a:t>Here, PV= Constant—this is nothing but Boyle’s Law</a:t>
            </a:r>
          </a:p>
          <a:p>
            <a:pPr algn="ctr"/>
            <a:endParaRPr lang="en-US" b="1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41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yle&amp;#39;s Law Examples ~ ChemistryGod">
            <a:extLst>
              <a:ext uri="{FF2B5EF4-FFF2-40B4-BE49-F238E27FC236}">
                <a16:creationId xmlns:a16="http://schemas.microsoft.com/office/drawing/2014/main" id="{74B6B1DF-714B-4669-8B1C-4986F7C76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671513"/>
            <a:ext cx="9258299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598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629</TotalTime>
  <Words>979</Words>
  <Application>Microsoft Office PowerPoint</Application>
  <PresentationFormat>Widescreen</PresentationFormat>
  <Paragraphs>84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Algerian</vt:lpstr>
      <vt:lpstr>Arial</vt:lpstr>
      <vt:lpstr>Arial</vt:lpstr>
      <vt:lpstr>Arial Black</vt:lpstr>
      <vt:lpstr>Arial Rounded MT Bold</vt:lpstr>
      <vt:lpstr>Cambria Math</vt:lpstr>
      <vt:lpstr>Century Gothic</vt:lpstr>
      <vt:lpstr>Google Sans</vt:lpstr>
      <vt:lpstr>Lucida Bright</vt:lpstr>
      <vt:lpstr>Times New Roman</vt:lpstr>
      <vt:lpstr>Wingdings 3</vt:lpstr>
      <vt:lpstr>Ion</vt:lpstr>
      <vt:lpstr>Kinetic Molecular Theory of Gases</vt:lpstr>
      <vt:lpstr>Learning Objectives</vt:lpstr>
      <vt:lpstr>Kinetic Theory of Gases- Assumptions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Kinetic Theory of Gases</dc:title>
  <dc:creator>pc</dc:creator>
  <cp:lastModifiedBy>pc</cp:lastModifiedBy>
  <cp:revision>16</cp:revision>
  <dcterms:created xsi:type="dcterms:W3CDTF">2021-12-30T02:19:56Z</dcterms:created>
  <dcterms:modified xsi:type="dcterms:W3CDTF">2021-12-31T14:41:47Z</dcterms:modified>
</cp:coreProperties>
</file>