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1" r:id="rId1"/>
  </p:sldMasterIdLst>
  <p:sldIdLst>
    <p:sldId id="256" r:id="rId2"/>
    <p:sldId id="257" r:id="rId3"/>
    <p:sldId id="258" r:id="rId4"/>
    <p:sldId id="259" r:id="rId5"/>
    <p:sldId id="260" r:id="rId6"/>
    <p:sldId id="262" r:id="rId7"/>
    <p:sldId id="263" r:id="rId8"/>
    <p:sldId id="264" r:id="rId9"/>
    <p:sldId id="265" r:id="rId10"/>
    <p:sldId id="261" r:id="rId11"/>
    <p:sldId id="267" r:id="rId12"/>
    <p:sldId id="268" r:id="rId13"/>
    <p:sldId id="269" r:id="rId14"/>
    <p:sldId id="270" r:id="rId15"/>
    <p:sldId id="26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9B71E03-8F9D-4659-8C7D-0F81FEA0D54E}" type="datetimeFigureOut">
              <a:rPr lang="en-US" smtClean="0"/>
              <a:t>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84893-74FD-4777-B9C4-0659D0117565}" type="slidenum">
              <a:rPr lang="en-US" smtClean="0"/>
              <a:t>‹#›</a:t>
            </a:fld>
            <a:endParaRPr lang="en-US"/>
          </a:p>
        </p:txBody>
      </p:sp>
    </p:spTree>
    <p:extLst>
      <p:ext uri="{BB962C8B-B14F-4D97-AF65-F5344CB8AC3E}">
        <p14:creationId xmlns:p14="http://schemas.microsoft.com/office/powerpoint/2010/main" val="2851153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B71E03-8F9D-4659-8C7D-0F81FEA0D54E}" type="datetimeFigureOut">
              <a:rPr lang="en-US" smtClean="0"/>
              <a:t>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84893-74FD-4777-B9C4-0659D0117565}" type="slidenum">
              <a:rPr lang="en-US" smtClean="0"/>
              <a:t>‹#›</a:t>
            </a:fld>
            <a:endParaRPr lang="en-US"/>
          </a:p>
        </p:txBody>
      </p:sp>
    </p:spTree>
    <p:extLst>
      <p:ext uri="{BB962C8B-B14F-4D97-AF65-F5344CB8AC3E}">
        <p14:creationId xmlns:p14="http://schemas.microsoft.com/office/powerpoint/2010/main" val="4022553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B71E03-8F9D-4659-8C7D-0F81FEA0D54E}" type="datetimeFigureOut">
              <a:rPr lang="en-US" smtClean="0"/>
              <a:t>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84893-74FD-4777-B9C4-0659D0117565}"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326283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B71E03-8F9D-4659-8C7D-0F81FEA0D54E}" type="datetimeFigureOut">
              <a:rPr lang="en-US" smtClean="0"/>
              <a:t>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84893-74FD-4777-B9C4-0659D0117565}" type="slidenum">
              <a:rPr lang="en-US" smtClean="0"/>
              <a:t>‹#›</a:t>
            </a:fld>
            <a:endParaRPr lang="en-US"/>
          </a:p>
        </p:txBody>
      </p:sp>
    </p:spTree>
    <p:extLst>
      <p:ext uri="{BB962C8B-B14F-4D97-AF65-F5344CB8AC3E}">
        <p14:creationId xmlns:p14="http://schemas.microsoft.com/office/powerpoint/2010/main" val="18448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B71E03-8F9D-4659-8C7D-0F81FEA0D54E}" type="datetimeFigureOut">
              <a:rPr lang="en-US" smtClean="0"/>
              <a:t>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84893-74FD-4777-B9C4-0659D011756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684885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B71E03-8F9D-4659-8C7D-0F81FEA0D54E}" type="datetimeFigureOut">
              <a:rPr lang="en-US" smtClean="0"/>
              <a:t>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84893-74FD-4777-B9C4-0659D0117565}" type="slidenum">
              <a:rPr lang="en-US" smtClean="0"/>
              <a:t>‹#›</a:t>
            </a:fld>
            <a:endParaRPr lang="en-US"/>
          </a:p>
        </p:txBody>
      </p:sp>
    </p:spTree>
    <p:extLst>
      <p:ext uri="{BB962C8B-B14F-4D97-AF65-F5344CB8AC3E}">
        <p14:creationId xmlns:p14="http://schemas.microsoft.com/office/powerpoint/2010/main" val="1718803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B71E03-8F9D-4659-8C7D-0F81FEA0D54E}" type="datetimeFigureOut">
              <a:rPr lang="en-US" smtClean="0"/>
              <a:t>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84893-74FD-4777-B9C4-0659D0117565}" type="slidenum">
              <a:rPr lang="en-US" smtClean="0"/>
              <a:t>‹#›</a:t>
            </a:fld>
            <a:endParaRPr lang="en-US"/>
          </a:p>
        </p:txBody>
      </p:sp>
    </p:spTree>
    <p:extLst>
      <p:ext uri="{BB962C8B-B14F-4D97-AF65-F5344CB8AC3E}">
        <p14:creationId xmlns:p14="http://schemas.microsoft.com/office/powerpoint/2010/main" val="1361589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B71E03-8F9D-4659-8C7D-0F81FEA0D54E}" type="datetimeFigureOut">
              <a:rPr lang="en-US" smtClean="0"/>
              <a:t>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84893-74FD-4777-B9C4-0659D0117565}" type="slidenum">
              <a:rPr lang="en-US" smtClean="0"/>
              <a:t>‹#›</a:t>
            </a:fld>
            <a:endParaRPr lang="en-US"/>
          </a:p>
        </p:txBody>
      </p:sp>
    </p:spTree>
    <p:extLst>
      <p:ext uri="{BB962C8B-B14F-4D97-AF65-F5344CB8AC3E}">
        <p14:creationId xmlns:p14="http://schemas.microsoft.com/office/powerpoint/2010/main" val="2108852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B71E03-8F9D-4659-8C7D-0F81FEA0D54E}" type="datetimeFigureOut">
              <a:rPr lang="en-US" smtClean="0"/>
              <a:t>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84893-74FD-4777-B9C4-0659D0117565}" type="slidenum">
              <a:rPr lang="en-US" smtClean="0"/>
              <a:t>‹#›</a:t>
            </a:fld>
            <a:endParaRPr lang="en-US"/>
          </a:p>
        </p:txBody>
      </p:sp>
    </p:spTree>
    <p:extLst>
      <p:ext uri="{BB962C8B-B14F-4D97-AF65-F5344CB8AC3E}">
        <p14:creationId xmlns:p14="http://schemas.microsoft.com/office/powerpoint/2010/main" val="418877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B71E03-8F9D-4659-8C7D-0F81FEA0D54E}" type="datetimeFigureOut">
              <a:rPr lang="en-US" smtClean="0"/>
              <a:t>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84893-74FD-4777-B9C4-0659D0117565}" type="slidenum">
              <a:rPr lang="en-US" smtClean="0"/>
              <a:t>‹#›</a:t>
            </a:fld>
            <a:endParaRPr lang="en-US"/>
          </a:p>
        </p:txBody>
      </p:sp>
    </p:spTree>
    <p:extLst>
      <p:ext uri="{BB962C8B-B14F-4D97-AF65-F5344CB8AC3E}">
        <p14:creationId xmlns:p14="http://schemas.microsoft.com/office/powerpoint/2010/main" val="20781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9B71E03-8F9D-4659-8C7D-0F81FEA0D54E}" type="datetimeFigureOut">
              <a:rPr lang="en-US" smtClean="0"/>
              <a:t>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F84893-74FD-4777-B9C4-0659D0117565}" type="slidenum">
              <a:rPr lang="en-US" smtClean="0"/>
              <a:t>‹#›</a:t>
            </a:fld>
            <a:endParaRPr lang="en-US"/>
          </a:p>
        </p:txBody>
      </p:sp>
    </p:spTree>
    <p:extLst>
      <p:ext uri="{BB962C8B-B14F-4D97-AF65-F5344CB8AC3E}">
        <p14:creationId xmlns:p14="http://schemas.microsoft.com/office/powerpoint/2010/main" val="412446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9B71E03-8F9D-4659-8C7D-0F81FEA0D54E}" type="datetimeFigureOut">
              <a:rPr lang="en-US" smtClean="0"/>
              <a:t>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F84893-74FD-4777-B9C4-0659D0117565}" type="slidenum">
              <a:rPr lang="en-US" smtClean="0"/>
              <a:t>‹#›</a:t>
            </a:fld>
            <a:endParaRPr lang="en-US"/>
          </a:p>
        </p:txBody>
      </p:sp>
    </p:spTree>
    <p:extLst>
      <p:ext uri="{BB962C8B-B14F-4D97-AF65-F5344CB8AC3E}">
        <p14:creationId xmlns:p14="http://schemas.microsoft.com/office/powerpoint/2010/main" val="1752157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B71E03-8F9D-4659-8C7D-0F81FEA0D54E}" type="datetimeFigureOut">
              <a:rPr lang="en-US" smtClean="0"/>
              <a:t>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F84893-74FD-4777-B9C4-0659D0117565}" type="slidenum">
              <a:rPr lang="en-US" smtClean="0"/>
              <a:t>‹#›</a:t>
            </a:fld>
            <a:endParaRPr lang="en-US"/>
          </a:p>
        </p:txBody>
      </p:sp>
    </p:spTree>
    <p:extLst>
      <p:ext uri="{BB962C8B-B14F-4D97-AF65-F5344CB8AC3E}">
        <p14:creationId xmlns:p14="http://schemas.microsoft.com/office/powerpoint/2010/main" val="434569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B71E03-8F9D-4659-8C7D-0F81FEA0D54E}" type="datetimeFigureOut">
              <a:rPr lang="en-US" smtClean="0"/>
              <a:t>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F84893-74FD-4777-B9C4-0659D0117565}" type="slidenum">
              <a:rPr lang="en-US" smtClean="0"/>
              <a:t>‹#›</a:t>
            </a:fld>
            <a:endParaRPr lang="en-US"/>
          </a:p>
        </p:txBody>
      </p:sp>
    </p:spTree>
    <p:extLst>
      <p:ext uri="{BB962C8B-B14F-4D97-AF65-F5344CB8AC3E}">
        <p14:creationId xmlns:p14="http://schemas.microsoft.com/office/powerpoint/2010/main" val="1746199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B71E03-8F9D-4659-8C7D-0F81FEA0D54E}" type="datetimeFigureOut">
              <a:rPr lang="en-US" smtClean="0"/>
              <a:t>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F84893-74FD-4777-B9C4-0659D0117565}" type="slidenum">
              <a:rPr lang="en-US" smtClean="0"/>
              <a:t>‹#›</a:t>
            </a:fld>
            <a:endParaRPr lang="en-US"/>
          </a:p>
        </p:txBody>
      </p:sp>
    </p:spTree>
    <p:extLst>
      <p:ext uri="{BB962C8B-B14F-4D97-AF65-F5344CB8AC3E}">
        <p14:creationId xmlns:p14="http://schemas.microsoft.com/office/powerpoint/2010/main" val="1780305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9B71E03-8F9D-4659-8C7D-0F81FEA0D54E}" type="datetimeFigureOut">
              <a:rPr lang="en-US" smtClean="0"/>
              <a:t>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F84893-74FD-4777-B9C4-0659D0117565}" type="slidenum">
              <a:rPr lang="en-US" smtClean="0"/>
              <a:t>‹#›</a:t>
            </a:fld>
            <a:endParaRPr lang="en-US"/>
          </a:p>
        </p:txBody>
      </p:sp>
    </p:spTree>
    <p:extLst>
      <p:ext uri="{BB962C8B-B14F-4D97-AF65-F5344CB8AC3E}">
        <p14:creationId xmlns:p14="http://schemas.microsoft.com/office/powerpoint/2010/main" val="1285031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9B71E03-8F9D-4659-8C7D-0F81FEA0D54E}" type="datetimeFigureOut">
              <a:rPr lang="en-US" smtClean="0"/>
              <a:t>1/6/2022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DF84893-74FD-4777-B9C4-0659D0117565}" type="slidenum">
              <a:rPr lang="en-US" smtClean="0"/>
              <a:t>‹#›</a:t>
            </a:fld>
            <a:endParaRPr lang="en-US"/>
          </a:p>
        </p:txBody>
      </p:sp>
    </p:spTree>
    <p:extLst>
      <p:ext uri="{BB962C8B-B14F-4D97-AF65-F5344CB8AC3E}">
        <p14:creationId xmlns:p14="http://schemas.microsoft.com/office/powerpoint/2010/main" val="1596015532"/>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3F85B-AA2E-4EB1-915A-6A894A1F15D5}"/>
              </a:ext>
            </a:extLst>
          </p:cNvPr>
          <p:cNvSpPr>
            <a:spLocks noGrp="1"/>
          </p:cNvSpPr>
          <p:nvPr>
            <p:ph type="ctrTitle"/>
          </p:nvPr>
        </p:nvSpPr>
        <p:spPr>
          <a:xfrm>
            <a:off x="1507067" y="728871"/>
            <a:ext cx="7766936" cy="1656522"/>
          </a:xfrm>
          <a:solidFill>
            <a:schemeClr val="tx2">
              <a:lumMod val="50000"/>
            </a:schemeClr>
          </a:solidFill>
        </p:spPr>
        <p:txBody>
          <a:bodyPr/>
          <a:lstStyle/>
          <a:p>
            <a:pPr algn="ctr"/>
            <a:r>
              <a:rPr lang="en-US" b="1" dirty="0"/>
              <a:t>Statistical Thermodynamics</a:t>
            </a:r>
          </a:p>
        </p:txBody>
      </p:sp>
      <p:sp>
        <p:nvSpPr>
          <p:cNvPr id="3" name="Subtitle 2">
            <a:extLst>
              <a:ext uri="{FF2B5EF4-FFF2-40B4-BE49-F238E27FC236}">
                <a16:creationId xmlns:a16="http://schemas.microsoft.com/office/drawing/2014/main" id="{3A176DCF-8104-4FA8-B24C-E03E9212C71F}"/>
              </a:ext>
            </a:extLst>
          </p:cNvPr>
          <p:cNvSpPr>
            <a:spLocks noGrp="1"/>
          </p:cNvSpPr>
          <p:nvPr>
            <p:ph type="subTitle" idx="1"/>
          </p:nvPr>
        </p:nvSpPr>
        <p:spPr>
          <a:xfrm>
            <a:off x="6096000" y="4050832"/>
            <a:ext cx="3697357" cy="2204193"/>
          </a:xfrm>
          <a:solidFill>
            <a:schemeClr val="accent2">
              <a:lumMod val="50000"/>
            </a:schemeClr>
          </a:solidFill>
        </p:spPr>
        <p:txBody>
          <a:bodyPr>
            <a:normAutofit fontScale="25000" lnSpcReduction="20000"/>
          </a:bodyPr>
          <a:lstStyle/>
          <a:p>
            <a:pPr algn="just"/>
            <a:r>
              <a:rPr lang="en-US" sz="7200" b="1" dirty="0">
                <a:solidFill>
                  <a:srgbClr val="FFFF00"/>
                </a:solidFill>
                <a:latin typeface="Times New Roman" panose="02020603050405020304" pitchFamily="18" charset="0"/>
                <a:cs typeface="Times New Roman" panose="02020603050405020304" pitchFamily="18" charset="0"/>
              </a:rPr>
              <a:t>        Dr. </a:t>
            </a:r>
            <a:r>
              <a:rPr lang="en-US" sz="7200" b="1" dirty="0" err="1">
                <a:solidFill>
                  <a:srgbClr val="FFFF00"/>
                </a:solidFill>
                <a:latin typeface="Times New Roman" panose="02020603050405020304" pitchFamily="18" charset="0"/>
                <a:cs typeface="Times New Roman" panose="02020603050405020304" pitchFamily="18" charset="0"/>
              </a:rPr>
              <a:t>Sayantani</a:t>
            </a:r>
            <a:r>
              <a:rPr lang="en-US" sz="7200" b="1" dirty="0">
                <a:solidFill>
                  <a:srgbClr val="FFFF00"/>
                </a:solidFill>
                <a:latin typeface="Times New Roman" panose="02020603050405020304" pitchFamily="18" charset="0"/>
                <a:cs typeface="Times New Roman" panose="02020603050405020304" pitchFamily="18" charset="0"/>
              </a:rPr>
              <a:t> Chatterjee</a:t>
            </a:r>
          </a:p>
          <a:p>
            <a:pPr algn="just"/>
            <a:r>
              <a:rPr lang="en-US" sz="7200" b="1" dirty="0">
                <a:solidFill>
                  <a:srgbClr val="FFFF00"/>
                </a:solidFill>
                <a:latin typeface="Times New Roman" panose="02020603050405020304" pitchFamily="18" charset="0"/>
                <a:cs typeface="Times New Roman" panose="02020603050405020304" pitchFamily="18" charset="0"/>
              </a:rPr>
              <a:t>            Assistant Professor</a:t>
            </a:r>
          </a:p>
          <a:p>
            <a:pPr algn="just"/>
            <a:r>
              <a:rPr lang="en-US" sz="7200" b="1" dirty="0">
                <a:solidFill>
                  <a:srgbClr val="FFFF00"/>
                </a:solidFill>
                <a:latin typeface="Times New Roman" panose="02020603050405020304" pitchFamily="18" charset="0"/>
                <a:cs typeface="Times New Roman" panose="02020603050405020304" pitchFamily="18" charset="0"/>
              </a:rPr>
              <a:t>     </a:t>
            </a:r>
            <a:r>
              <a:rPr lang="en-US" sz="7200" b="1" dirty="0" err="1">
                <a:solidFill>
                  <a:srgbClr val="FFFF00"/>
                </a:solidFill>
                <a:latin typeface="Times New Roman" panose="02020603050405020304" pitchFamily="18" charset="0"/>
                <a:cs typeface="Times New Roman" panose="02020603050405020304" pitchFamily="18" charset="0"/>
              </a:rPr>
              <a:t>Vijaygarh</a:t>
            </a:r>
            <a:r>
              <a:rPr lang="en-US" sz="7200" b="1" dirty="0">
                <a:solidFill>
                  <a:srgbClr val="FFFF00"/>
                </a:solidFill>
                <a:latin typeface="Times New Roman" panose="02020603050405020304" pitchFamily="18" charset="0"/>
                <a:cs typeface="Times New Roman" panose="02020603050405020304" pitchFamily="18" charset="0"/>
              </a:rPr>
              <a:t> </a:t>
            </a:r>
            <a:r>
              <a:rPr lang="en-US" sz="7200" b="1" dirty="0" err="1">
                <a:solidFill>
                  <a:srgbClr val="FFFF00"/>
                </a:solidFill>
                <a:latin typeface="Times New Roman" panose="02020603050405020304" pitchFamily="18" charset="0"/>
                <a:cs typeface="Times New Roman" panose="02020603050405020304" pitchFamily="18" charset="0"/>
              </a:rPr>
              <a:t>Jyotish</a:t>
            </a:r>
            <a:r>
              <a:rPr lang="en-US" sz="7200" b="1" dirty="0">
                <a:solidFill>
                  <a:srgbClr val="FFFF00"/>
                </a:solidFill>
                <a:latin typeface="Times New Roman" panose="02020603050405020304" pitchFamily="18" charset="0"/>
                <a:cs typeface="Times New Roman" panose="02020603050405020304" pitchFamily="18" charset="0"/>
              </a:rPr>
              <a:t> Ray College</a:t>
            </a:r>
          </a:p>
          <a:p>
            <a:pPr algn="just"/>
            <a:r>
              <a:rPr lang="en-US" sz="7200" b="1" dirty="0">
                <a:solidFill>
                  <a:srgbClr val="FFFF00"/>
                </a:solidFill>
                <a:latin typeface="Times New Roman" panose="02020603050405020304" pitchFamily="18" charset="0"/>
                <a:cs typeface="Times New Roman" panose="02020603050405020304" pitchFamily="18" charset="0"/>
              </a:rPr>
              <a:t>         8,2 Jadavpur Central Rd</a:t>
            </a:r>
          </a:p>
          <a:p>
            <a:pPr algn="just"/>
            <a:r>
              <a:rPr lang="en-US" sz="7200" b="1" dirty="0">
                <a:solidFill>
                  <a:srgbClr val="FFFF00"/>
                </a:solidFill>
                <a:latin typeface="Times New Roman" panose="02020603050405020304" pitchFamily="18" charset="0"/>
                <a:cs typeface="Times New Roman" panose="02020603050405020304" pitchFamily="18" charset="0"/>
              </a:rPr>
              <a:t>             </a:t>
            </a:r>
            <a:r>
              <a:rPr lang="en-US" sz="7200" b="1" dirty="0" err="1">
                <a:solidFill>
                  <a:srgbClr val="FFFF00"/>
                </a:solidFill>
                <a:latin typeface="Times New Roman" panose="02020603050405020304" pitchFamily="18" charset="0"/>
                <a:cs typeface="Times New Roman" panose="02020603050405020304" pitchFamily="18" charset="0"/>
              </a:rPr>
              <a:t>Bijoygarh</a:t>
            </a:r>
            <a:r>
              <a:rPr lang="en-US" sz="7200" b="1" dirty="0">
                <a:solidFill>
                  <a:srgbClr val="FFFF00"/>
                </a:solidFill>
                <a:latin typeface="Times New Roman" panose="02020603050405020304" pitchFamily="18" charset="0"/>
                <a:cs typeface="Times New Roman" panose="02020603050405020304" pitchFamily="18" charset="0"/>
              </a:rPr>
              <a:t>, Jadavpur</a:t>
            </a:r>
          </a:p>
          <a:p>
            <a:pPr algn="just"/>
            <a:r>
              <a:rPr lang="en-US" sz="7200" b="1" dirty="0">
                <a:solidFill>
                  <a:srgbClr val="FFFF00"/>
                </a:solidFill>
                <a:latin typeface="Times New Roman" panose="02020603050405020304" pitchFamily="18" charset="0"/>
                <a:cs typeface="Times New Roman" panose="02020603050405020304" pitchFamily="18" charset="0"/>
              </a:rPr>
              <a:t>                 Kolkata-700032</a:t>
            </a:r>
            <a:endParaRPr lang="en-US" sz="7200" b="1" dirty="0">
              <a:solidFill>
                <a:srgbClr val="FFFF00"/>
              </a:solidFill>
            </a:endParaRPr>
          </a:p>
          <a:p>
            <a:pPr algn="ctr"/>
            <a:endParaRPr lang="en-US" dirty="0"/>
          </a:p>
        </p:txBody>
      </p:sp>
      <p:sp>
        <p:nvSpPr>
          <p:cNvPr id="4" name="TextBox 3">
            <a:extLst>
              <a:ext uri="{FF2B5EF4-FFF2-40B4-BE49-F238E27FC236}">
                <a16:creationId xmlns:a16="http://schemas.microsoft.com/office/drawing/2014/main" id="{C8928802-0325-4E65-BBB5-66426AD97A8C}"/>
              </a:ext>
            </a:extLst>
          </p:cNvPr>
          <p:cNvSpPr txBox="1"/>
          <p:nvPr/>
        </p:nvSpPr>
        <p:spPr>
          <a:xfrm>
            <a:off x="5883966" y="2754000"/>
            <a:ext cx="3697357" cy="707886"/>
          </a:xfrm>
          <a:prstGeom prst="rect">
            <a:avLst/>
          </a:prstGeom>
          <a:solidFill>
            <a:srgbClr val="00B0F0"/>
          </a:solidFill>
        </p:spPr>
        <p:txBody>
          <a:bodyPr wrap="square" rtlCol="0">
            <a:spAutoFit/>
          </a:bodyPr>
          <a:lstStyle/>
          <a:p>
            <a:r>
              <a:rPr lang="en-US" sz="2000" b="1" dirty="0"/>
              <a:t>B.Sc Chem (H) 5 </a:t>
            </a:r>
            <a:r>
              <a:rPr lang="en-US" sz="2000" b="1" dirty="0" err="1"/>
              <a:t>th</a:t>
            </a:r>
            <a:r>
              <a:rPr lang="en-US" sz="2000" b="1" dirty="0"/>
              <a:t> Semester</a:t>
            </a:r>
          </a:p>
          <a:p>
            <a:r>
              <a:rPr lang="en-US" sz="2000" b="1" dirty="0"/>
              <a:t>        Physical Chemistry</a:t>
            </a:r>
          </a:p>
        </p:txBody>
      </p:sp>
    </p:spTree>
    <p:extLst>
      <p:ext uri="{BB962C8B-B14F-4D97-AF65-F5344CB8AC3E}">
        <p14:creationId xmlns:p14="http://schemas.microsoft.com/office/powerpoint/2010/main" val="30847906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3C253C7-63D3-44A2-92A0-F5DF9B687E44}"/>
              </a:ext>
            </a:extLst>
          </p:cNvPr>
          <p:cNvSpPr txBox="1"/>
          <p:nvPr/>
        </p:nvSpPr>
        <p:spPr>
          <a:xfrm>
            <a:off x="4638261" y="2478157"/>
            <a:ext cx="1828800" cy="369332"/>
          </a:xfrm>
          <a:prstGeom prst="rect">
            <a:avLst/>
          </a:prstGeom>
          <a:noFill/>
        </p:spPr>
        <p:txBody>
          <a:bodyPr wrap="square" rtlCol="0">
            <a:spAutoFit/>
          </a:bodyPr>
          <a:lstStyle/>
          <a:p>
            <a:endParaRPr lang="en-US" dirty="0"/>
          </a:p>
        </p:txBody>
      </p:sp>
      <p:pic>
        <p:nvPicPr>
          <p:cNvPr id="1026" name="Picture 2">
            <a:extLst>
              <a:ext uri="{FF2B5EF4-FFF2-40B4-BE49-F238E27FC236}">
                <a16:creationId xmlns:a16="http://schemas.microsoft.com/office/drawing/2014/main" id="{0529F477-BD45-4F9F-8E02-1E68F3E18D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1148" y="1795463"/>
            <a:ext cx="9037982" cy="3810207"/>
          </a:xfrm>
          <a:prstGeom prst="rect">
            <a:avLst/>
          </a:prstGeom>
          <a:noFill/>
          <a:extLst>
            <a:ext uri="{909E8E84-426E-40DD-AFC4-6F175D3DCCD1}">
              <a14:hiddenFill xmlns:a14="http://schemas.microsoft.com/office/drawing/2010/main">
                <a:solidFill>
                  <a:srgbClr val="FFFFFF"/>
                </a:solidFill>
              </a14:hiddenFill>
            </a:ext>
          </a:extLst>
        </p:spPr>
      </p:pic>
      <p:sp>
        <p:nvSpPr>
          <p:cNvPr id="4" name="Oval 3">
            <a:extLst>
              <a:ext uri="{FF2B5EF4-FFF2-40B4-BE49-F238E27FC236}">
                <a16:creationId xmlns:a16="http://schemas.microsoft.com/office/drawing/2014/main" id="{6130A64B-0930-456D-B7CB-953B4F0A3DA4}"/>
              </a:ext>
            </a:extLst>
          </p:cNvPr>
          <p:cNvSpPr/>
          <p:nvPr/>
        </p:nvSpPr>
        <p:spPr>
          <a:xfrm>
            <a:off x="2173356" y="662609"/>
            <a:ext cx="6175513" cy="82163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400" dirty="0">
                <a:latin typeface="Algerian" panose="04020705040A02060702" pitchFamily="82" charset="0"/>
              </a:rPr>
              <a:t>Classification of Ensembles</a:t>
            </a:r>
          </a:p>
        </p:txBody>
      </p:sp>
    </p:spTree>
    <p:extLst>
      <p:ext uri="{BB962C8B-B14F-4D97-AF65-F5344CB8AC3E}">
        <p14:creationId xmlns:p14="http://schemas.microsoft.com/office/powerpoint/2010/main" val="4138861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EE1BEBF3-8675-4710-8625-97E8B14D0B2A}"/>
              </a:ext>
            </a:extLst>
          </p:cNvPr>
          <p:cNvSpPr/>
          <p:nvPr/>
        </p:nvSpPr>
        <p:spPr>
          <a:xfrm>
            <a:off x="1311966" y="1855304"/>
            <a:ext cx="7779026" cy="33925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Comic Sans MS" panose="030F0702030302020204" pitchFamily="66" charset="0"/>
              </a:rPr>
              <a:t>Discussions of problems on fermions and Bosons</a:t>
            </a:r>
          </a:p>
        </p:txBody>
      </p:sp>
    </p:spTree>
    <p:extLst>
      <p:ext uri="{BB962C8B-B14F-4D97-AF65-F5344CB8AC3E}">
        <p14:creationId xmlns:p14="http://schemas.microsoft.com/office/powerpoint/2010/main" val="817150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6B8074B1-1399-4E97-A44C-A0A7D506742F}"/>
              </a:ext>
            </a:extLst>
          </p:cNvPr>
          <p:cNvSpPr/>
          <p:nvPr/>
        </p:nvSpPr>
        <p:spPr>
          <a:xfrm>
            <a:off x="2557670" y="155352"/>
            <a:ext cx="6718852" cy="1722783"/>
          </a:xfrm>
          <a:prstGeom prst="ellipse">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n w="0"/>
                <a:solidFill>
                  <a:schemeClr val="bg1"/>
                </a:solidFill>
                <a:effectLst>
                  <a:outerShdw blurRad="38100" dist="19050" dir="2700000" algn="tl" rotWithShape="0">
                    <a:schemeClr val="dk1">
                      <a:alpha val="40000"/>
                    </a:schemeClr>
                  </a:outerShdw>
                </a:effectLst>
                <a:latin typeface="Comic Sans MS" panose="030F0702030302020204" pitchFamily="66" charset="0"/>
              </a:rPr>
              <a:t>Thermodynamic properties in terms of Partition Functions</a:t>
            </a:r>
          </a:p>
        </p:txBody>
      </p:sp>
      <p:sp>
        <p:nvSpPr>
          <p:cNvPr id="3" name="TextBox 2">
            <a:extLst>
              <a:ext uri="{FF2B5EF4-FFF2-40B4-BE49-F238E27FC236}">
                <a16:creationId xmlns:a16="http://schemas.microsoft.com/office/drawing/2014/main" id="{F7AF6AAE-F974-4F35-87D7-4E4B77240E87}"/>
              </a:ext>
            </a:extLst>
          </p:cNvPr>
          <p:cNvSpPr txBox="1"/>
          <p:nvPr/>
        </p:nvSpPr>
        <p:spPr>
          <a:xfrm flipH="1">
            <a:off x="1622728" y="2464904"/>
            <a:ext cx="2154142" cy="830997"/>
          </a:xfrm>
          <a:prstGeom prst="rect">
            <a:avLst/>
          </a:prstGeom>
          <a:solidFill>
            <a:srgbClr val="FFFF00"/>
          </a:solidFill>
        </p:spPr>
        <p:txBody>
          <a:bodyPr wrap="square" rtlCol="0">
            <a:spAutoFit/>
          </a:bodyPr>
          <a:lstStyle/>
          <a:p>
            <a:r>
              <a:rPr lang="en-US" dirty="0"/>
              <a:t> </a:t>
            </a:r>
            <a:r>
              <a:rPr lang="en-US" sz="2400" b="1" dirty="0">
                <a:latin typeface="Comic Sans MS" panose="030F0702030302020204" pitchFamily="66" charset="0"/>
              </a:rPr>
              <a:t>Internal Energy  </a:t>
            </a:r>
          </a:p>
        </p:txBody>
      </p:sp>
      <p:sp>
        <p:nvSpPr>
          <p:cNvPr id="4" name="TextBox 3">
            <a:extLst>
              <a:ext uri="{FF2B5EF4-FFF2-40B4-BE49-F238E27FC236}">
                <a16:creationId xmlns:a16="http://schemas.microsoft.com/office/drawing/2014/main" id="{F481C2D3-4788-4A90-AD52-60F56CE590C5}"/>
              </a:ext>
            </a:extLst>
          </p:cNvPr>
          <p:cNvSpPr txBox="1"/>
          <p:nvPr/>
        </p:nvSpPr>
        <p:spPr>
          <a:xfrm>
            <a:off x="4333461" y="2650435"/>
            <a:ext cx="1762540" cy="461665"/>
          </a:xfrm>
          <a:prstGeom prst="rect">
            <a:avLst/>
          </a:prstGeom>
          <a:solidFill>
            <a:srgbClr val="00B050"/>
          </a:solidFill>
        </p:spPr>
        <p:txBody>
          <a:bodyPr wrap="square" rtlCol="0">
            <a:spAutoFit/>
          </a:bodyPr>
          <a:lstStyle/>
          <a:p>
            <a:r>
              <a:rPr lang="en-US" sz="2400" b="1" dirty="0"/>
              <a:t>Pressure</a:t>
            </a:r>
          </a:p>
        </p:txBody>
      </p:sp>
      <p:sp>
        <p:nvSpPr>
          <p:cNvPr id="5" name="TextBox 4">
            <a:extLst>
              <a:ext uri="{FF2B5EF4-FFF2-40B4-BE49-F238E27FC236}">
                <a16:creationId xmlns:a16="http://schemas.microsoft.com/office/drawing/2014/main" id="{2B77E82C-33E2-4528-A191-566B952E0E49}"/>
              </a:ext>
            </a:extLst>
          </p:cNvPr>
          <p:cNvSpPr txBox="1"/>
          <p:nvPr/>
        </p:nvSpPr>
        <p:spPr>
          <a:xfrm>
            <a:off x="6877878" y="3019767"/>
            <a:ext cx="2438400" cy="461665"/>
          </a:xfrm>
          <a:prstGeom prst="rect">
            <a:avLst/>
          </a:prstGeom>
          <a:solidFill>
            <a:schemeClr val="accent2"/>
          </a:solidFill>
        </p:spPr>
        <p:txBody>
          <a:bodyPr wrap="square" rtlCol="0">
            <a:spAutoFit/>
          </a:bodyPr>
          <a:lstStyle/>
          <a:p>
            <a:r>
              <a:rPr lang="en-US" sz="2400" b="1" dirty="0"/>
              <a:t>Enthalpy</a:t>
            </a:r>
          </a:p>
        </p:txBody>
      </p:sp>
      <p:sp>
        <p:nvSpPr>
          <p:cNvPr id="6" name="TextBox 5">
            <a:extLst>
              <a:ext uri="{FF2B5EF4-FFF2-40B4-BE49-F238E27FC236}">
                <a16:creationId xmlns:a16="http://schemas.microsoft.com/office/drawing/2014/main" id="{EC4A3355-08EA-484D-98AE-7C98DCEE465B}"/>
              </a:ext>
            </a:extLst>
          </p:cNvPr>
          <p:cNvSpPr txBox="1"/>
          <p:nvPr/>
        </p:nvSpPr>
        <p:spPr>
          <a:xfrm>
            <a:off x="2756454" y="4121428"/>
            <a:ext cx="1842052" cy="461665"/>
          </a:xfrm>
          <a:prstGeom prst="rect">
            <a:avLst/>
          </a:prstGeom>
          <a:solidFill>
            <a:schemeClr val="tx2">
              <a:lumMod val="50000"/>
            </a:schemeClr>
          </a:solidFill>
        </p:spPr>
        <p:txBody>
          <a:bodyPr wrap="square" rtlCol="0">
            <a:spAutoFit/>
          </a:bodyPr>
          <a:lstStyle/>
          <a:p>
            <a:r>
              <a:rPr lang="en-US" sz="2400" b="1" dirty="0">
                <a:solidFill>
                  <a:schemeClr val="bg1"/>
                </a:solidFill>
              </a:rPr>
              <a:t>Entropy</a:t>
            </a:r>
          </a:p>
        </p:txBody>
      </p:sp>
      <p:sp>
        <p:nvSpPr>
          <p:cNvPr id="7" name="TextBox 6">
            <a:extLst>
              <a:ext uri="{FF2B5EF4-FFF2-40B4-BE49-F238E27FC236}">
                <a16:creationId xmlns:a16="http://schemas.microsoft.com/office/drawing/2014/main" id="{D5C55F5F-6900-4EB8-8DF6-F5AF5322F4EF}"/>
              </a:ext>
            </a:extLst>
          </p:cNvPr>
          <p:cNvSpPr txBox="1"/>
          <p:nvPr/>
        </p:nvSpPr>
        <p:spPr>
          <a:xfrm>
            <a:off x="6665844" y="4408292"/>
            <a:ext cx="2398643" cy="461665"/>
          </a:xfrm>
          <a:prstGeom prst="rect">
            <a:avLst/>
          </a:prstGeom>
          <a:solidFill>
            <a:srgbClr val="FF0000"/>
          </a:solidFill>
        </p:spPr>
        <p:txBody>
          <a:bodyPr wrap="square" rtlCol="0">
            <a:spAutoFit/>
          </a:bodyPr>
          <a:lstStyle/>
          <a:p>
            <a:r>
              <a:rPr lang="en-US" sz="2400" b="1" dirty="0">
                <a:solidFill>
                  <a:schemeClr val="bg1"/>
                </a:solidFill>
              </a:rPr>
              <a:t>Heat Capacity</a:t>
            </a:r>
          </a:p>
        </p:txBody>
      </p:sp>
      <p:sp>
        <p:nvSpPr>
          <p:cNvPr id="8" name="Arrow: Down 7">
            <a:extLst>
              <a:ext uri="{FF2B5EF4-FFF2-40B4-BE49-F238E27FC236}">
                <a16:creationId xmlns:a16="http://schemas.microsoft.com/office/drawing/2014/main" id="{375D3ACD-69BF-4B34-99C9-1E32AAEE61ED}"/>
              </a:ext>
            </a:extLst>
          </p:cNvPr>
          <p:cNvSpPr/>
          <p:nvPr/>
        </p:nvSpPr>
        <p:spPr>
          <a:xfrm>
            <a:off x="5181600" y="1881809"/>
            <a:ext cx="304800" cy="768626"/>
          </a:xfrm>
          <a:prstGeom prst="down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Curved Left 8">
            <a:extLst>
              <a:ext uri="{FF2B5EF4-FFF2-40B4-BE49-F238E27FC236}">
                <a16:creationId xmlns:a16="http://schemas.microsoft.com/office/drawing/2014/main" id="{720FC59C-58AC-4980-A233-97895D5F75BC}"/>
              </a:ext>
            </a:extLst>
          </p:cNvPr>
          <p:cNvSpPr/>
          <p:nvPr/>
        </p:nvSpPr>
        <p:spPr>
          <a:xfrm>
            <a:off x="7620000" y="1819438"/>
            <a:ext cx="450574" cy="963519"/>
          </a:xfrm>
          <a:prstGeom prst="curvedLeftArrow">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Arrow: Curved Right 9">
            <a:extLst>
              <a:ext uri="{FF2B5EF4-FFF2-40B4-BE49-F238E27FC236}">
                <a16:creationId xmlns:a16="http://schemas.microsoft.com/office/drawing/2014/main" id="{AC6843F7-E668-45A1-A49A-6271B99D2D4A}"/>
              </a:ext>
            </a:extLst>
          </p:cNvPr>
          <p:cNvSpPr/>
          <p:nvPr/>
        </p:nvSpPr>
        <p:spPr>
          <a:xfrm>
            <a:off x="2952918" y="2514022"/>
            <a:ext cx="45719" cy="18942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Arrow: Curved Right 11">
            <a:extLst>
              <a:ext uri="{FF2B5EF4-FFF2-40B4-BE49-F238E27FC236}">
                <a16:creationId xmlns:a16="http://schemas.microsoft.com/office/drawing/2014/main" id="{1579FD76-0F64-493E-B399-439552AAE308}"/>
              </a:ext>
            </a:extLst>
          </p:cNvPr>
          <p:cNvSpPr/>
          <p:nvPr/>
        </p:nvSpPr>
        <p:spPr>
          <a:xfrm>
            <a:off x="1484243" y="1311965"/>
            <a:ext cx="1166192" cy="3154018"/>
          </a:xfrm>
          <a:prstGeom prst="curved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Arrow: Curved Left 12">
            <a:extLst>
              <a:ext uri="{FF2B5EF4-FFF2-40B4-BE49-F238E27FC236}">
                <a16:creationId xmlns:a16="http://schemas.microsoft.com/office/drawing/2014/main" id="{E80E3355-E8A8-4E14-946D-6EBB17D2AA13}"/>
              </a:ext>
            </a:extLst>
          </p:cNvPr>
          <p:cNvSpPr/>
          <p:nvPr/>
        </p:nvSpPr>
        <p:spPr>
          <a:xfrm>
            <a:off x="8627165" y="1520109"/>
            <a:ext cx="967408" cy="2945874"/>
          </a:xfrm>
          <a:prstGeom prst="curved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Arrow: Curved Right 13">
            <a:extLst>
              <a:ext uri="{FF2B5EF4-FFF2-40B4-BE49-F238E27FC236}">
                <a16:creationId xmlns:a16="http://schemas.microsoft.com/office/drawing/2014/main" id="{8DEC96CF-175B-448D-8434-90D1DFCFC552}"/>
              </a:ext>
            </a:extLst>
          </p:cNvPr>
          <p:cNvSpPr/>
          <p:nvPr/>
        </p:nvSpPr>
        <p:spPr>
          <a:xfrm>
            <a:off x="3048000" y="1656522"/>
            <a:ext cx="424070" cy="768626"/>
          </a:xfrm>
          <a:prstGeom prst="curvedRightArrow">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47649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C6A10C99-6A89-4CF0-B818-116936B5F5CC}"/>
              </a:ext>
            </a:extLst>
          </p:cNvPr>
          <p:cNvSpPr/>
          <p:nvPr/>
        </p:nvSpPr>
        <p:spPr>
          <a:xfrm>
            <a:off x="2226365" y="1192696"/>
            <a:ext cx="6241774" cy="1524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3600" b="1" dirty="0">
                <a:latin typeface="Comic Sans MS" panose="030F0702030302020204" pitchFamily="66" charset="0"/>
              </a:rPr>
              <a:t>Partition Function</a:t>
            </a:r>
          </a:p>
        </p:txBody>
      </p:sp>
      <p:sp>
        <p:nvSpPr>
          <p:cNvPr id="4" name="Arrow: Curved Right 3">
            <a:extLst>
              <a:ext uri="{FF2B5EF4-FFF2-40B4-BE49-F238E27FC236}">
                <a16:creationId xmlns:a16="http://schemas.microsoft.com/office/drawing/2014/main" id="{AA4DEBE1-D762-417A-925F-D02BB7C0304E}"/>
              </a:ext>
            </a:extLst>
          </p:cNvPr>
          <p:cNvSpPr/>
          <p:nvPr/>
        </p:nvSpPr>
        <p:spPr>
          <a:xfrm>
            <a:off x="2504661" y="2796209"/>
            <a:ext cx="1709530" cy="2213113"/>
          </a:xfrm>
          <a:prstGeom prst="curvedRightArrow">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Arrow: Curved Left 4">
            <a:extLst>
              <a:ext uri="{FF2B5EF4-FFF2-40B4-BE49-F238E27FC236}">
                <a16:creationId xmlns:a16="http://schemas.microsoft.com/office/drawing/2014/main" id="{9F5094DB-93CA-48A0-B52E-CB20F2DF03F0}"/>
              </a:ext>
            </a:extLst>
          </p:cNvPr>
          <p:cNvSpPr/>
          <p:nvPr/>
        </p:nvSpPr>
        <p:spPr>
          <a:xfrm>
            <a:off x="7182678" y="2796209"/>
            <a:ext cx="1099931" cy="1881808"/>
          </a:xfrm>
          <a:prstGeom prst="curved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Oval 5">
            <a:extLst>
              <a:ext uri="{FF2B5EF4-FFF2-40B4-BE49-F238E27FC236}">
                <a16:creationId xmlns:a16="http://schemas.microsoft.com/office/drawing/2014/main" id="{E88C8809-3911-4E43-BE6A-09480BAFCDD7}"/>
              </a:ext>
            </a:extLst>
          </p:cNvPr>
          <p:cNvSpPr/>
          <p:nvPr/>
        </p:nvSpPr>
        <p:spPr>
          <a:xfrm>
            <a:off x="1987826" y="5141843"/>
            <a:ext cx="3432313" cy="94090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rgbClr val="FF0000"/>
                </a:solidFill>
                <a:latin typeface="Comic Sans MS" panose="030F0702030302020204" pitchFamily="66" charset="0"/>
              </a:rPr>
              <a:t>Concept</a:t>
            </a:r>
          </a:p>
        </p:txBody>
      </p:sp>
      <p:sp>
        <p:nvSpPr>
          <p:cNvPr id="7" name="Oval 6">
            <a:extLst>
              <a:ext uri="{FF2B5EF4-FFF2-40B4-BE49-F238E27FC236}">
                <a16:creationId xmlns:a16="http://schemas.microsoft.com/office/drawing/2014/main" id="{6DDE5131-C991-493C-B56F-8050D23F9036}"/>
              </a:ext>
            </a:extLst>
          </p:cNvPr>
          <p:cNvSpPr/>
          <p:nvPr/>
        </p:nvSpPr>
        <p:spPr>
          <a:xfrm>
            <a:off x="6096001" y="4678017"/>
            <a:ext cx="4002156" cy="1404731"/>
          </a:xfrm>
          <a:prstGeom prst="ellipse">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Properties</a:t>
            </a:r>
          </a:p>
        </p:txBody>
      </p:sp>
    </p:spTree>
    <p:extLst>
      <p:ext uri="{BB962C8B-B14F-4D97-AF65-F5344CB8AC3E}">
        <p14:creationId xmlns:p14="http://schemas.microsoft.com/office/powerpoint/2010/main" val="481564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83939C08-7768-426B-9163-F48600FBFB78}"/>
              </a:ext>
            </a:extLst>
          </p:cNvPr>
          <p:cNvSpPr/>
          <p:nvPr/>
        </p:nvSpPr>
        <p:spPr>
          <a:xfrm>
            <a:off x="1577009" y="2570922"/>
            <a:ext cx="6718852" cy="2044147"/>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latin typeface="Comic Sans MS" panose="030F0702030302020204" pitchFamily="66" charset="0"/>
              </a:rPr>
              <a:t>Numerical Problems</a:t>
            </a:r>
          </a:p>
        </p:txBody>
      </p:sp>
    </p:spTree>
    <p:extLst>
      <p:ext uri="{BB962C8B-B14F-4D97-AF65-F5344CB8AC3E}">
        <p14:creationId xmlns:p14="http://schemas.microsoft.com/office/powerpoint/2010/main" val="4389943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ank You Signage · Free Stock Photo">
            <a:extLst>
              <a:ext uri="{FF2B5EF4-FFF2-40B4-BE49-F238E27FC236}">
                <a16:creationId xmlns:a16="http://schemas.microsoft.com/office/drawing/2014/main" id="{A0E6D0C7-54B5-4FFB-A57B-03C4F6979D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9687" y="742122"/>
            <a:ext cx="8110330" cy="57646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6669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D387D48-F63A-4157-B87E-D4AE2096ABD8}"/>
              </a:ext>
            </a:extLst>
          </p:cNvPr>
          <p:cNvSpPr txBox="1"/>
          <p:nvPr/>
        </p:nvSpPr>
        <p:spPr>
          <a:xfrm>
            <a:off x="874643" y="2411896"/>
            <a:ext cx="9024731" cy="646331"/>
          </a:xfrm>
          <a:prstGeom prst="rect">
            <a:avLst/>
          </a:prstGeom>
          <a:solidFill>
            <a:schemeClr val="accent5">
              <a:lumMod val="60000"/>
              <a:lumOff val="40000"/>
            </a:schemeClr>
          </a:solidFill>
        </p:spPr>
        <p:txBody>
          <a:bodyPr wrap="square" rtlCol="0">
            <a:spAutoFit/>
          </a:bodyPr>
          <a:lstStyle/>
          <a:p>
            <a:pPr marL="742950" indent="-742950">
              <a:buFont typeface="Wingdings" panose="05000000000000000000" pitchFamily="2" charset="2"/>
              <a:buChar char="Ø"/>
            </a:pPr>
            <a:r>
              <a:rPr lang="en-US" sz="3600" b="1" dirty="0"/>
              <a:t>What is Statistical Thermodynamics?</a:t>
            </a:r>
          </a:p>
        </p:txBody>
      </p:sp>
      <p:sp>
        <p:nvSpPr>
          <p:cNvPr id="6" name="Oval 5">
            <a:extLst>
              <a:ext uri="{FF2B5EF4-FFF2-40B4-BE49-F238E27FC236}">
                <a16:creationId xmlns:a16="http://schemas.microsoft.com/office/drawing/2014/main" id="{33E32C9B-576B-4C84-98FD-F7D32C27AF1B}"/>
              </a:ext>
            </a:extLst>
          </p:cNvPr>
          <p:cNvSpPr/>
          <p:nvPr/>
        </p:nvSpPr>
        <p:spPr>
          <a:xfrm>
            <a:off x="3591339" y="3429000"/>
            <a:ext cx="6533322" cy="1779105"/>
          </a:xfrm>
          <a:prstGeom prst="ellipse">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Statistical World deals with microscopic world while Classical world deals with macroscopic world</a:t>
            </a:r>
          </a:p>
        </p:txBody>
      </p:sp>
      <p:sp>
        <p:nvSpPr>
          <p:cNvPr id="7" name="Arrow: Curved Right 6">
            <a:extLst>
              <a:ext uri="{FF2B5EF4-FFF2-40B4-BE49-F238E27FC236}">
                <a16:creationId xmlns:a16="http://schemas.microsoft.com/office/drawing/2014/main" id="{E4701599-8111-48EF-90EF-82186891FEB2}"/>
              </a:ext>
            </a:extLst>
          </p:cNvPr>
          <p:cNvSpPr/>
          <p:nvPr/>
        </p:nvSpPr>
        <p:spPr>
          <a:xfrm>
            <a:off x="2398644" y="3260035"/>
            <a:ext cx="1192696" cy="795130"/>
          </a:xfrm>
          <a:prstGeom prst="curved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372812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exagon 2">
            <a:extLst>
              <a:ext uri="{FF2B5EF4-FFF2-40B4-BE49-F238E27FC236}">
                <a16:creationId xmlns:a16="http://schemas.microsoft.com/office/drawing/2014/main" id="{C68C15A3-AFEC-446F-BFF7-AC141F34C97F}"/>
              </a:ext>
            </a:extLst>
          </p:cNvPr>
          <p:cNvSpPr/>
          <p:nvPr/>
        </p:nvSpPr>
        <p:spPr>
          <a:xfrm>
            <a:off x="1881809" y="1470991"/>
            <a:ext cx="7513981" cy="3856383"/>
          </a:xfrm>
          <a:prstGeom prst="hexag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latin typeface="Arial Rounded MT Bold" panose="020F0704030504030204" pitchFamily="34" charset="0"/>
              </a:rPr>
              <a:t>Difference between Classical and Statistical Thermodynamics</a:t>
            </a:r>
          </a:p>
        </p:txBody>
      </p:sp>
    </p:spTree>
    <p:extLst>
      <p:ext uri="{BB962C8B-B14F-4D97-AF65-F5344CB8AC3E}">
        <p14:creationId xmlns:p14="http://schemas.microsoft.com/office/powerpoint/2010/main" val="3724926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297AD3F0-6B34-4157-861B-C034831BB76F}"/>
              </a:ext>
            </a:extLst>
          </p:cNvPr>
          <p:cNvSpPr/>
          <p:nvPr/>
        </p:nvSpPr>
        <p:spPr>
          <a:xfrm>
            <a:off x="1470991" y="185529"/>
            <a:ext cx="7712766" cy="1815548"/>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Distribution of Particles in energy levels according to statistical thermodynamics</a:t>
            </a:r>
          </a:p>
        </p:txBody>
      </p:sp>
      <p:sp>
        <p:nvSpPr>
          <p:cNvPr id="4" name="Arrow: Down 3">
            <a:extLst>
              <a:ext uri="{FF2B5EF4-FFF2-40B4-BE49-F238E27FC236}">
                <a16:creationId xmlns:a16="http://schemas.microsoft.com/office/drawing/2014/main" id="{E9600340-9ABF-4F84-94B1-AD39C12D4C29}"/>
              </a:ext>
            </a:extLst>
          </p:cNvPr>
          <p:cNvSpPr/>
          <p:nvPr/>
        </p:nvSpPr>
        <p:spPr>
          <a:xfrm>
            <a:off x="5274365" y="2166728"/>
            <a:ext cx="569844" cy="241189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Arrow: Curved Left 4">
            <a:extLst>
              <a:ext uri="{FF2B5EF4-FFF2-40B4-BE49-F238E27FC236}">
                <a16:creationId xmlns:a16="http://schemas.microsoft.com/office/drawing/2014/main" id="{538A161E-6EE4-43EA-A075-A441ABC8DD28}"/>
              </a:ext>
            </a:extLst>
          </p:cNvPr>
          <p:cNvSpPr/>
          <p:nvPr/>
        </p:nvSpPr>
        <p:spPr>
          <a:xfrm>
            <a:off x="2345635" y="2133600"/>
            <a:ext cx="1736035" cy="967409"/>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Arrow: Curved Right 5">
            <a:extLst>
              <a:ext uri="{FF2B5EF4-FFF2-40B4-BE49-F238E27FC236}">
                <a16:creationId xmlns:a16="http://schemas.microsoft.com/office/drawing/2014/main" id="{7C98FFA7-1ABE-4526-9E1F-1359C839A202}"/>
              </a:ext>
            </a:extLst>
          </p:cNvPr>
          <p:cNvSpPr/>
          <p:nvPr/>
        </p:nvSpPr>
        <p:spPr>
          <a:xfrm>
            <a:off x="7593496" y="2001077"/>
            <a:ext cx="1033669" cy="109993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Oval 6">
            <a:extLst>
              <a:ext uri="{FF2B5EF4-FFF2-40B4-BE49-F238E27FC236}">
                <a16:creationId xmlns:a16="http://schemas.microsoft.com/office/drawing/2014/main" id="{71CAF496-83EC-436A-9C9A-6E127CE7FAF1}"/>
              </a:ext>
            </a:extLst>
          </p:cNvPr>
          <p:cNvSpPr/>
          <p:nvPr/>
        </p:nvSpPr>
        <p:spPr>
          <a:xfrm>
            <a:off x="198783" y="2597426"/>
            <a:ext cx="2597426" cy="181554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Maxwell Boltzmann Distribution</a:t>
            </a:r>
          </a:p>
        </p:txBody>
      </p:sp>
      <p:sp>
        <p:nvSpPr>
          <p:cNvPr id="8" name="Oval 7">
            <a:extLst>
              <a:ext uri="{FF2B5EF4-FFF2-40B4-BE49-F238E27FC236}">
                <a16:creationId xmlns:a16="http://schemas.microsoft.com/office/drawing/2014/main" id="{CD97EC37-73EF-46CE-B85C-B5E6A4C5A3EB}"/>
              </a:ext>
            </a:extLst>
          </p:cNvPr>
          <p:cNvSpPr/>
          <p:nvPr/>
        </p:nvSpPr>
        <p:spPr>
          <a:xfrm>
            <a:off x="3902765" y="4479237"/>
            <a:ext cx="3313044" cy="1550503"/>
          </a:xfrm>
          <a:prstGeom prst="ellipse">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Bose Einstein Distribution</a:t>
            </a:r>
          </a:p>
        </p:txBody>
      </p:sp>
      <p:sp>
        <p:nvSpPr>
          <p:cNvPr id="9" name="Oval 8">
            <a:extLst>
              <a:ext uri="{FF2B5EF4-FFF2-40B4-BE49-F238E27FC236}">
                <a16:creationId xmlns:a16="http://schemas.microsoft.com/office/drawing/2014/main" id="{EC4586FC-3789-4711-90B1-7459E48CDCF3}"/>
              </a:ext>
            </a:extLst>
          </p:cNvPr>
          <p:cNvSpPr/>
          <p:nvPr/>
        </p:nvSpPr>
        <p:spPr>
          <a:xfrm>
            <a:off x="7434470" y="3101009"/>
            <a:ext cx="3048000" cy="1656521"/>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Fermi Direct Distribution</a:t>
            </a:r>
          </a:p>
        </p:txBody>
      </p:sp>
    </p:spTree>
    <p:extLst>
      <p:ext uri="{BB962C8B-B14F-4D97-AF65-F5344CB8AC3E}">
        <p14:creationId xmlns:p14="http://schemas.microsoft.com/office/powerpoint/2010/main" val="3980689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tagon 3">
            <a:extLst>
              <a:ext uri="{FF2B5EF4-FFF2-40B4-BE49-F238E27FC236}">
                <a16:creationId xmlns:a16="http://schemas.microsoft.com/office/drawing/2014/main" id="{86A0DA18-6EFB-4ED9-A2C9-E0A665541A53}"/>
              </a:ext>
            </a:extLst>
          </p:cNvPr>
          <p:cNvSpPr/>
          <p:nvPr/>
        </p:nvSpPr>
        <p:spPr>
          <a:xfrm>
            <a:off x="1921564" y="0"/>
            <a:ext cx="6811617" cy="6858000"/>
          </a:xfrm>
          <a:prstGeom prst="pentago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u="sng" dirty="0"/>
          </a:p>
          <a:p>
            <a:pPr algn="ctr"/>
            <a:endParaRPr lang="en-US" sz="2400" u="sng" dirty="0"/>
          </a:p>
          <a:p>
            <a:pPr algn="ctr"/>
            <a:endParaRPr lang="en-US" sz="2400" u="sng" dirty="0"/>
          </a:p>
          <a:p>
            <a:pPr algn="ctr"/>
            <a:endParaRPr lang="en-US" sz="2400" u="sng" dirty="0"/>
          </a:p>
          <a:p>
            <a:pPr algn="ctr"/>
            <a:endParaRPr lang="en-US" sz="2400" u="sng" dirty="0"/>
          </a:p>
          <a:p>
            <a:pPr algn="ctr"/>
            <a:endParaRPr lang="en-US" sz="2400" u="sng" dirty="0"/>
          </a:p>
          <a:p>
            <a:pPr algn="ctr"/>
            <a:endParaRPr lang="en-US" sz="2400" u="sng" dirty="0"/>
          </a:p>
          <a:p>
            <a:pPr algn="ctr"/>
            <a:endParaRPr lang="en-US" sz="2400" u="sng" dirty="0"/>
          </a:p>
          <a:p>
            <a:pPr algn="ctr"/>
            <a:r>
              <a:rPr lang="en-US" sz="2400" u="sng" dirty="0"/>
              <a:t>Maxwell Boltzmann Distribution</a:t>
            </a:r>
          </a:p>
          <a:p>
            <a:pPr algn="ctr"/>
            <a:endParaRPr lang="en-US" sz="2400" u="sng" dirty="0"/>
          </a:p>
          <a:p>
            <a:pPr algn="ctr">
              <a:lnSpc>
                <a:spcPct val="200000"/>
              </a:lnSpc>
            </a:pPr>
            <a:r>
              <a:rPr lang="en-US" dirty="0"/>
              <a:t>Assumptions-</a:t>
            </a:r>
          </a:p>
          <a:p>
            <a:pPr marL="342900" indent="-342900" algn="ctr">
              <a:lnSpc>
                <a:spcPct val="150000"/>
              </a:lnSpc>
              <a:buAutoNum type="arabicPeriod"/>
            </a:pPr>
            <a:r>
              <a:rPr lang="en-US" sz="2000" dirty="0"/>
              <a:t>Particles are distinguishable.</a:t>
            </a:r>
          </a:p>
          <a:p>
            <a:pPr marL="342900" indent="-342900" algn="ctr">
              <a:lnSpc>
                <a:spcPct val="150000"/>
              </a:lnSpc>
              <a:buAutoNum type="arabicPeriod"/>
            </a:pPr>
            <a:r>
              <a:rPr lang="en-US" sz="2000" dirty="0"/>
              <a:t>No restrictions are there i.e. any one of the particles can occupy any of the energy level.</a:t>
            </a:r>
          </a:p>
          <a:p>
            <a:pPr marL="342900" indent="-342900" algn="ctr">
              <a:lnSpc>
                <a:spcPct val="150000"/>
              </a:lnSpc>
              <a:buAutoNum type="arabicPeriod"/>
            </a:pPr>
            <a:r>
              <a:rPr lang="en-US" sz="2000" dirty="0"/>
              <a:t>The distribution is independent of internal structure of the particles.</a:t>
            </a:r>
          </a:p>
          <a:p>
            <a:pPr algn="ctr">
              <a:lnSpc>
                <a:spcPct val="150000"/>
              </a:lnSpc>
            </a:pPr>
            <a:endParaRPr lang="en-US" sz="2000" dirty="0"/>
          </a:p>
          <a:p>
            <a:pPr algn="ctr">
              <a:lnSpc>
                <a:spcPct val="150000"/>
              </a:lnSpc>
            </a:pPr>
            <a:endParaRPr lang="en-US" sz="1800" dirty="0"/>
          </a:p>
          <a:p>
            <a:pPr algn="ctr"/>
            <a:endParaRPr lang="en-US" dirty="0"/>
          </a:p>
          <a:p>
            <a:pPr algn="ctr"/>
            <a:endParaRPr lang="en-US" sz="1800" dirty="0"/>
          </a:p>
          <a:p>
            <a:pPr algn="ctr"/>
            <a:endParaRPr lang="en-US" dirty="0"/>
          </a:p>
          <a:p>
            <a:pPr algn="ctr"/>
            <a:endParaRPr lang="en-US" sz="1800" dirty="0"/>
          </a:p>
          <a:p>
            <a:pPr algn="ctr"/>
            <a:endParaRPr lang="en-US" dirty="0"/>
          </a:p>
          <a:p>
            <a:pPr algn="ctr"/>
            <a:endParaRPr lang="en-US" sz="1800" dirty="0"/>
          </a:p>
          <a:p>
            <a:pPr algn="ctr"/>
            <a:endParaRPr lang="en-US" dirty="0"/>
          </a:p>
          <a:p>
            <a:pPr algn="ctr"/>
            <a:endParaRPr lang="en-US" sz="1800" dirty="0"/>
          </a:p>
          <a:p>
            <a:pPr algn="ctr"/>
            <a:endParaRPr lang="en-US" dirty="0"/>
          </a:p>
          <a:p>
            <a:pPr algn="ctr"/>
            <a:endParaRPr lang="en-US" sz="1800" dirty="0"/>
          </a:p>
          <a:p>
            <a:pPr algn="ctr"/>
            <a:endParaRPr lang="en-US" dirty="0"/>
          </a:p>
          <a:p>
            <a:pPr algn="ctr"/>
            <a:endParaRPr lang="en-US" sz="1800" dirty="0"/>
          </a:p>
          <a:p>
            <a:pPr algn="ctr"/>
            <a:endParaRPr lang="en-US" sz="1800" dirty="0"/>
          </a:p>
        </p:txBody>
      </p:sp>
      <p:sp>
        <p:nvSpPr>
          <p:cNvPr id="7" name="Star: 32 Points 6">
            <a:extLst>
              <a:ext uri="{FF2B5EF4-FFF2-40B4-BE49-F238E27FC236}">
                <a16:creationId xmlns:a16="http://schemas.microsoft.com/office/drawing/2014/main" id="{527E61C5-563E-4D63-BDE6-BE9F5747857E}"/>
              </a:ext>
            </a:extLst>
          </p:cNvPr>
          <p:cNvSpPr/>
          <p:nvPr/>
        </p:nvSpPr>
        <p:spPr>
          <a:xfrm>
            <a:off x="9846365" y="5141843"/>
            <a:ext cx="914400" cy="914400"/>
          </a:xfrm>
          <a:prstGeom prst="star3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tar: 32 Points 7">
            <a:extLst>
              <a:ext uri="{FF2B5EF4-FFF2-40B4-BE49-F238E27FC236}">
                <a16:creationId xmlns:a16="http://schemas.microsoft.com/office/drawing/2014/main" id="{EB4704AA-9FAB-480B-9686-E91975B4678C}"/>
              </a:ext>
            </a:extLst>
          </p:cNvPr>
          <p:cNvSpPr/>
          <p:nvPr/>
        </p:nvSpPr>
        <p:spPr>
          <a:xfrm>
            <a:off x="9846365" y="5141843"/>
            <a:ext cx="914400" cy="914400"/>
          </a:xfrm>
          <a:prstGeom prst="star3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89547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xagon 1">
            <a:extLst>
              <a:ext uri="{FF2B5EF4-FFF2-40B4-BE49-F238E27FC236}">
                <a16:creationId xmlns:a16="http://schemas.microsoft.com/office/drawing/2014/main" id="{7D396CDE-6D84-487D-98DF-DF3A87CE2D63}"/>
              </a:ext>
            </a:extLst>
          </p:cNvPr>
          <p:cNvSpPr/>
          <p:nvPr/>
        </p:nvSpPr>
        <p:spPr>
          <a:xfrm>
            <a:off x="1073426" y="278296"/>
            <a:ext cx="8521148" cy="5963478"/>
          </a:xfrm>
          <a:prstGeom prst="hexagon">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Bose Einstein Distribution</a:t>
            </a:r>
          </a:p>
          <a:p>
            <a:pPr algn="ctr"/>
            <a:endParaRPr lang="en-US" sz="2400" b="1" dirty="0"/>
          </a:p>
          <a:p>
            <a:pPr algn="ctr">
              <a:lnSpc>
                <a:spcPct val="200000"/>
              </a:lnSpc>
            </a:pPr>
            <a:r>
              <a:rPr lang="en-US" sz="2400" b="1" dirty="0"/>
              <a:t>Assumptions-</a:t>
            </a:r>
          </a:p>
          <a:p>
            <a:pPr marL="342900" indent="-342900" algn="ctr">
              <a:lnSpc>
                <a:spcPct val="150000"/>
              </a:lnSpc>
              <a:buAutoNum type="arabicPeriod"/>
            </a:pPr>
            <a:endParaRPr lang="en-US" b="1" dirty="0"/>
          </a:p>
          <a:p>
            <a:pPr marL="342900" indent="-342900" algn="ctr">
              <a:lnSpc>
                <a:spcPct val="150000"/>
              </a:lnSpc>
              <a:buAutoNum type="arabicPeriod"/>
            </a:pPr>
            <a:endParaRPr lang="en-US" b="1" dirty="0"/>
          </a:p>
          <a:p>
            <a:pPr marL="342900" indent="-342900" algn="ctr">
              <a:lnSpc>
                <a:spcPct val="150000"/>
              </a:lnSpc>
              <a:buAutoNum type="arabicPeriod"/>
            </a:pPr>
            <a:endParaRPr lang="en-US" b="1" dirty="0"/>
          </a:p>
          <a:p>
            <a:pPr algn="ctr">
              <a:lnSpc>
                <a:spcPct val="150000"/>
              </a:lnSpc>
            </a:pPr>
            <a:endParaRPr lang="en-US" sz="2800" b="1" dirty="0"/>
          </a:p>
          <a:p>
            <a:pPr algn="ctr">
              <a:lnSpc>
                <a:spcPct val="150000"/>
              </a:lnSpc>
            </a:pPr>
            <a:endParaRPr lang="en-US" sz="2800" b="1" dirty="0"/>
          </a:p>
          <a:p>
            <a:pPr algn="ctr">
              <a:lnSpc>
                <a:spcPct val="150000"/>
              </a:lnSpc>
            </a:pPr>
            <a:r>
              <a:rPr lang="en-US" sz="2800" b="1" dirty="0">
                <a:solidFill>
                  <a:srgbClr val="FFFF00"/>
                </a:solidFill>
              </a:rPr>
              <a:t>Bose Einstein Distribution</a:t>
            </a:r>
          </a:p>
          <a:p>
            <a:pPr algn="ctr">
              <a:lnSpc>
                <a:spcPct val="150000"/>
              </a:lnSpc>
            </a:pPr>
            <a:r>
              <a:rPr lang="en-US" dirty="0">
                <a:solidFill>
                  <a:srgbClr val="FFFF00"/>
                </a:solidFill>
              </a:rPr>
              <a:t>Assumptions--</a:t>
            </a:r>
          </a:p>
          <a:p>
            <a:pPr marL="342900" indent="-342900" algn="ctr">
              <a:lnSpc>
                <a:spcPct val="150000"/>
              </a:lnSpc>
              <a:buAutoNum type="arabicPeriod"/>
            </a:pPr>
            <a:r>
              <a:rPr lang="en-US" dirty="0">
                <a:solidFill>
                  <a:srgbClr val="FFFF00"/>
                </a:solidFill>
              </a:rPr>
              <a:t>Particles are indistinguishable.</a:t>
            </a:r>
          </a:p>
          <a:p>
            <a:pPr marL="342900" indent="-342900" algn="ctr">
              <a:lnSpc>
                <a:spcPct val="150000"/>
              </a:lnSpc>
              <a:buAutoNum type="arabicPeriod"/>
            </a:pPr>
            <a:r>
              <a:rPr lang="en-US" dirty="0">
                <a:solidFill>
                  <a:srgbClr val="FFFF00"/>
                </a:solidFill>
              </a:rPr>
              <a:t>No restrictions are there i.e. any one of the particles can occupy any of the energy level.</a:t>
            </a:r>
          </a:p>
          <a:p>
            <a:pPr marL="342900" indent="-342900" algn="ctr">
              <a:lnSpc>
                <a:spcPct val="150000"/>
              </a:lnSpc>
              <a:buAutoNum type="arabicPeriod"/>
            </a:pPr>
            <a:r>
              <a:rPr lang="en-US" dirty="0">
                <a:solidFill>
                  <a:srgbClr val="FFFF00"/>
                </a:solidFill>
              </a:rPr>
              <a:t>Only those particles follow this distribution whose nuclear spins are in integral multiple e.g. 1,2,3. These particles are called Boson particles.</a:t>
            </a:r>
          </a:p>
          <a:p>
            <a:pPr marL="342900" indent="-342900" algn="ctr">
              <a:lnSpc>
                <a:spcPct val="150000"/>
              </a:lnSpc>
              <a:buAutoNum type="arabicPeriod"/>
            </a:pPr>
            <a:r>
              <a:rPr lang="en-US" dirty="0">
                <a:solidFill>
                  <a:srgbClr val="FFFF00"/>
                </a:solidFill>
              </a:rPr>
              <a:t>Wave functions of boson particles are symmetric e.g. hydrogen, helium, </a:t>
            </a:r>
            <a:r>
              <a:rPr lang="en-US" dirty="0" err="1">
                <a:solidFill>
                  <a:srgbClr val="FFFF00"/>
                </a:solidFill>
              </a:rPr>
              <a:t>nitogen</a:t>
            </a:r>
            <a:r>
              <a:rPr lang="en-US" dirty="0">
                <a:solidFill>
                  <a:srgbClr val="FFFF00"/>
                </a:solidFill>
              </a:rPr>
              <a:t> etc.</a:t>
            </a:r>
          </a:p>
          <a:p>
            <a:pPr marL="342900" indent="-342900" algn="ctr">
              <a:lnSpc>
                <a:spcPct val="150000"/>
              </a:lnSpc>
              <a:buAutoNum type="arabicPeriod"/>
            </a:pPr>
            <a:endParaRPr lang="en-US" sz="2000" dirty="0"/>
          </a:p>
          <a:p>
            <a:pPr marL="342900" indent="-342900" algn="ctr">
              <a:lnSpc>
                <a:spcPct val="150000"/>
              </a:lnSpc>
              <a:buAutoNum type="arabicPeriod"/>
            </a:pPr>
            <a:endParaRPr lang="en-US" sz="2000" dirty="0"/>
          </a:p>
          <a:p>
            <a:pPr algn="ctr"/>
            <a:endParaRPr lang="en-US" sz="2400" dirty="0"/>
          </a:p>
          <a:p>
            <a:pPr algn="ctr"/>
            <a:endParaRPr lang="en-US" sz="2400" dirty="0"/>
          </a:p>
          <a:p>
            <a:pPr algn="ctr"/>
            <a:endParaRPr lang="en-US" sz="2400" dirty="0"/>
          </a:p>
          <a:p>
            <a:pPr algn="ctr"/>
            <a:endParaRPr lang="en-US" sz="2400" dirty="0"/>
          </a:p>
          <a:p>
            <a:pPr algn="ctr"/>
            <a:endParaRPr lang="en-US" sz="2400" dirty="0"/>
          </a:p>
          <a:p>
            <a:pPr algn="ctr"/>
            <a:endParaRPr lang="en-US" sz="2400" dirty="0"/>
          </a:p>
          <a:p>
            <a:pPr algn="ctr"/>
            <a:endParaRPr lang="en-US" sz="2400" dirty="0"/>
          </a:p>
          <a:p>
            <a:pPr algn="ctr"/>
            <a:endParaRPr lang="en-US" sz="2400" dirty="0"/>
          </a:p>
          <a:p>
            <a:pPr algn="ctr"/>
            <a:endParaRPr lang="en-US" sz="2400" dirty="0"/>
          </a:p>
          <a:p>
            <a:pPr algn="ctr"/>
            <a:endParaRPr lang="en-US" sz="2400" dirty="0"/>
          </a:p>
        </p:txBody>
      </p:sp>
    </p:spTree>
    <p:extLst>
      <p:ext uri="{BB962C8B-B14F-4D97-AF65-F5344CB8AC3E}">
        <p14:creationId xmlns:p14="http://schemas.microsoft.com/office/powerpoint/2010/main" val="84130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B1C48640-F9CE-4884-9CAB-4B58FD88E1C9}"/>
              </a:ext>
            </a:extLst>
          </p:cNvPr>
          <p:cNvSpPr/>
          <p:nvPr/>
        </p:nvSpPr>
        <p:spPr>
          <a:xfrm>
            <a:off x="596349" y="1669773"/>
            <a:ext cx="9899374" cy="4518991"/>
          </a:xfrm>
          <a:prstGeom prst="ellipse">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FFFF00"/>
                </a:solidFill>
                <a:latin typeface="Arial Rounded MT Bold" panose="020F0704030504030204" pitchFamily="34" charset="0"/>
              </a:rPr>
              <a:t>Fermi Direct Distribution</a:t>
            </a:r>
          </a:p>
          <a:p>
            <a:pPr algn="ctr">
              <a:lnSpc>
                <a:spcPct val="150000"/>
              </a:lnSpc>
            </a:pPr>
            <a:r>
              <a:rPr lang="en-US" dirty="0">
                <a:solidFill>
                  <a:srgbClr val="FFFF00"/>
                </a:solidFill>
              </a:rPr>
              <a:t>Assumptions--</a:t>
            </a:r>
          </a:p>
          <a:p>
            <a:pPr marL="342900" indent="-342900" algn="ctr">
              <a:lnSpc>
                <a:spcPct val="150000"/>
              </a:lnSpc>
              <a:buAutoNum type="arabicPeriod"/>
            </a:pPr>
            <a:r>
              <a:rPr lang="en-US" dirty="0">
                <a:solidFill>
                  <a:srgbClr val="FFFF00"/>
                </a:solidFill>
              </a:rPr>
              <a:t>Particles are indistinguishable.</a:t>
            </a:r>
          </a:p>
          <a:p>
            <a:pPr marL="342900" indent="-342900" algn="ctr">
              <a:lnSpc>
                <a:spcPct val="150000"/>
              </a:lnSpc>
              <a:buAutoNum type="arabicPeriod"/>
            </a:pPr>
            <a:r>
              <a:rPr lang="en-US" dirty="0">
                <a:solidFill>
                  <a:srgbClr val="FFFF00"/>
                </a:solidFill>
              </a:rPr>
              <a:t>Restrictions are there e.g. only one particle can occupy any of the energy level.</a:t>
            </a:r>
          </a:p>
          <a:p>
            <a:pPr marL="342900" indent="-342900" algn="ctr">
              <a:lnSpc>
                <a:spcPct val="150000"/>
              </a:lnSpc>
              <a:buAutoNum type="arabicPeriod"/>
            </a:pPr>
            <a:r>
              <a:rPr lang="en-US" dirty="0">
                <a:solidFill>
                  <a:srgbClr val="FFFF00"/>
                </a:solidFill>
              </a:rPr>
              <a:t>Only those particles follow this distribution whose nuclear spins are in half integral multiple e.g. 1/2,3/2,7/2. These particles are called Fermions.</a:t>
            </a:r>
          </a:p>
          <a:p>
            <a:pPr marL="342900" indent="-342900" algn="ctr">
              <a:lnSpc>
                <a:spcPct val="150000"/>
              </a:lnSpc>
              <a:buAutoNum type="arabicPeriod"/>
            </a:pPr>
            <a:r>
              <a:rPr lang="en-US" dirty="0">
                <a:solidFill>
                  <a:srgbClr val="FFFF00"/>
                </a:solidFill>
              </a:rPr>
              <a:t>Wave functions of these particles are antisymmetric.</a:t>
            </a:r>
            <a:endParaRPr lang="en-US" sz="1800" dirty="0"/>
          </a:p>
        </p:txBody>
      </p:sp>
    </p:spTree>
    <p:extLst>
      <p:ext uri="{BB962C8B-B14F-4D97-AF65-F5344CB8AC3E}">
        <p14:creationId xmlns:p14="http://schemas.microsoft.com/office/powerpoint/2010/main" val="282514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7B9DE971-0907-40F2-93B0-811C6E6E9C40}"/>
              </a:ext>
            </a:extLst>
          </p:cNvPr>
          <p:cNvSpPr/>
          <p:nvPr/>
        </p:nvSpPr>
        <p:spPr>
          <a:xfrm>
            <a:off x="1643270" y="2040836"/>
            <a:ext cx="7659756" cy="3246782"/>
          </a:xfrm>
          <a:prstGeom prst="round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Ensembles</a:t>
            </a:r>
          </a:p>
          <a:p>
            <a:pPr algn="ctr"/>
            <a:endParaRPr lang="en-US" sz="2800" dirty="0"/>
          </a:p>
          <a:p>
            <a:pPr algn="ctr"/>
            <a:r>
              <a:rPr lang="en-US" sz="2800" dirty="0"/>
              <a:t>Large collection of identical units </a:t>
            </a:r>
            <a:r>
              <a:rPr lang="en-US" sz="2800" dirty="0" err="1"/>
              <a:t>i.e</a:t>
            </a:r>
            <a:r>
              <a:rPr lang="en-US" sz="2800" dirty="0"/>
              <a:t>, molecules , particles and atoms </a:t>
            </a:r>
          </a:p>
        </p:txBody>
      </p:sp>
    </p:spTree>
    <p:extLst>
      <p:ext uri="{BB962C8B-B14F-4D97-AF65-F5344CB8AC3E}">
        <p14:creationId xmlns:p14="http://schemas.microsoft.com/office/powerpoint/2010/main" val="629491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BFF8F6-5F62-4B3B-9C86-3F4F3DC6025D}"/>
              </a:ext>
            </a:extLst>
          </p:cNvPr>
          <p:cNvSpPr txBox="1"/>
          <p:nvPr/>
        </p:nvSpPr>
        <p:spPr>
          <a:xfrm>
            <a:off x="1497496" y="1715185"/>
            <a:ext cx="8229599" cy="3780971"/>
          </a:xfrm>
          <a:prstGeom prst="rect">
            <a:avLst/>
          </a:prstGeom>
          <a:solidFill>
            <a:srgbClr val="92D050"/>
          </a:solidFill>
          <a:ln>
            <a:solidFill>
              <a:srgbClr val="FF0000"/>
            </a:solidFill>
          </a:ln>
          <a:effectLst>
            <a:glow rad="139700">
              <a:schemeClr val="accent5">
                <a:satMod val="175000"/>
                <a:alpha val="40000"/>
              </a:schemeClr>
            </a:glow>
            <a:softEdge rad="31750"/>
          </a:effectLst>
          <a:scene3d>
            <a:camera prst="orthographicFront">
              <a:rot lat="0" lon="0" rev="0"/>
            </a:camera>
            <a:lightRig rig="contrasting" dir="t">
              <a:rot lat="0" lon="0" rev="7800000"/>
            </a:lightRig>
          </a:scene3d>
          <a:sp3d>
            <a:bevelT w="139700" h="139700" prst="relaxedInset"/>
          </a:sp3d>
        </p:spPr>
        <p:txBody>
          <a:bodyPr wrap="square">
            <a:spAutoFit/>
          </a:bodyPr>
          <a:lstStyle/>
          <a:p>
            <a:pPr>
              <a:lnSpc>
                <a:spcPct val="150000"/>
              </a:lnSpc>
            </a:pPr>
            <a:r>
              <a:rPr lang="en-US" dirty="0"/>
              <a:t>Probability densities in phase space cannot be computed by considering only a single system at a single instant in time. Such a system will be in some random microstate, but what we need is the statistics of such microstates. This problem was solved by Gibbs, who considered ensembles that consist of a very large number of identical systems in possibly different microstates. The microstates for a system with M molecules with f degrees of freedom each are points in 2fMdimensional phase space. If we have information on the probability density assigned to such points, we can use probability theory to compute thermodynamical state function.</a:t>
            </a:r>
          </a:p>
        </p:txBody>
      </p:sp>
      <p:sp>
        <p:nvSpPr>
          <p:cNvPr id="4" name="TextBox 3">
            <a:extLst>
              <a:ext uri="{FF2B5EF4-FFF2-40B4-BE49-F238E27FC236}">
                <a16:creationId xmlns:a16="http://schemas.microsoft.com/office/drawing/2014/main" id="{2C268B05-3EBC-4720-9024-EA9B401B188D}"/>
              </a:ext>
            </a:extLst>
          </p:cNvPr>
          <p:cNvSpPr txBox="1"/>
          <p:nvPr/>
        </p:nvSpPr>
        <p:spPr>
          <a:xfrm>
            <a:off x="4929809" y="887896"/>
            <a:ext cx="1696278" cy="461665"/>
          </a:xfrm>
          <a:prstGeom prst="rect">
            <a:avLst/>
          </a:prstGeom>
          <a:solidFill>
            <a:srgbClr val="FFFF00"/>
          </a:solidFill>
          <a:ln>
            <a:solidFill>
              <a:srgbClr val="002060"/>
            </a:solidFill>
          </a:ln>
          <a:effectLst>
            <a:glow rad="139700">
              <a:schemeClr val="accent5">
                <a:satMod val="175000"/>
                <a:alpha val="40000"/>
              </a:schemeClr>
            </a:glow>
          </a:effectLst>
        </p:spPr>
        <p:txBody>
          <a:bodyPr wrap="square" rtlCol="0">
            <a:spAutoFit/>
          </a:bodyPr>
          <a:lstStyle/>
          <a:p>
            <a:r>
              <a:rPr lang="en-US" sz="2400" b="1" dirty="0"/>
              <a:t>Ensembles</a:t>
            </a:r>
          </a:p>
        </p:txBody>
      </p:sp>
    </p:spTree>
    <p:extLst>
      <p:ext uri="{BB962C8B-B14F-4D97-AF65-F5344CB8AC3E}">
        <p14:creationId xmlns:p14="http://schemas.microsoft.com/office/powerpoint/2010/main" val="93530804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297</TotalTime>
  <Words>420</Words>
  <Application>Microsoft Office PowerPoint</Application>
  <PresentationFormat>Widescreen</PresentationFormat>
  <Paragraphs>90</Paragraphs>
  <Slides>15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Algerian</vt:lpstr>
      <vt:lpstr>Arial</vt:lpstr>
      <vt:lpstr>Arial Rounded MT Bold</vt:lpstr>
      <vt:lpstr>Comic Sans MS</vt:lpstr>
      <vt:lpstr>Times New Roman</vt:lpstr>
      <vt:lpstr>Trebuchet MS</vt:lpstr>
      <vt:lpstr>Wingdings</vt:lpstr>
      <vt:lpstr>Wingdings 3</vt:lpstr>
      <vt:lpstr>Facet</vt:lpstr>
      <vt:lpstr>Statistical Thermodynamics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Statistical Thermodynamics</dc:title>
  <dc:creator>pc</dc:creator>
  <cp:lastModifiedBy>pc</cp:lastModifiedBy>
  <cp:revision>7</cp:revision>
  <dcterms:created xsi:type="dcterms:W3CDTF">2021-12-31T14:06:45Z</dcterms:created>
  <dcterms:modified xsi:type="dcterms:W3CDTF">2022-01-06T14:17:45Z</dcterms:modified>
</cp:coreProperties>
</file>